
<file path=[Content_Types].xml><?xml version="1.0" encoding="utf-8"?>
<Types xmlns="http://schemas.openxmlformats.org/package/2006/content-types">
  <Default Extension="wav" ContentType="audio/x-wav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31"/>
  </p:handoutMasterIdLst>
  <p:sldIdLst>
    <p:sldId id="523" r:id="rId3"/>
    <p:sldId id="1358" r:id="rId5"/>
    <p:sldId id="1359" r:id="rId6"/>
    <p:sldId id="1147" r:id="rId7"/>
    <p:sldId id="1360" r:id="rId8"/>
    <p:sldId id="1361" r:id="rId9"/>
    <p:sldId id="1362" r:id="rId10"/>
    <p:sldId id="1385" r:id="rId11"/>
    <p:sldId id="1301" r:id="rId12"/>
    <p:sldId id="1248" r:id="rId13"/>
    <p:sldId id="1108" r:id="rId14"/>
    <p:sldId id="1148" r:id="rId15"/>
    <p:sldId id="1373" r:id="rId16"/>
    <p:sldId id="1374" r:id="rId17"/>
    <p:sldId id="1375" r:id="rId18"/>
    <p:sldId id="1387" r:id="rId19"/>
    <p:sldId id="1371" r:id="rId20"/>
    <p:sldId id="1372" r:id="rId21"/>
    <p:sldId id="1389" r:id="rId22"/>
    <p:sldId id="1370" r:id="rId23"/>
    <p:sldId id="1383" r:id="rId24"/>
    <p:sldId id="1377" r:id="rId25"/>
    <p:sldId id="1304" r:id="rId26"/>
    <p:sldId id="1378" r:id="rId27"/>
    <p:sldId id="1115" r:id="rId28"/>
    <p:sldId id="1381" r:id="rId29"/>
    <p:sldId id="1105" r:id="rId30"/>
  </p:sldIdLst>
  <p:sldSz cx="9144000" cy="5143500" type="screen16x9"/>
  <p:notesSz cx="6858000" cy="9144000"/>
  <p:embeddedFontLst>
    <p:embeddedFont>
      <p:font typeface="汉语拼音" panose="020B0604020202020204" pitchFamily="34" charset="0"/>
      <p:regular r:id="rId35"/>
    </p:embeddedFont>
    <p:embeddedFont>
      <p:font typeface="楷体" panose="02010609060101010101" pitchFamily="49" charset="-122"/>
      <p:regular r:id="rId36"/>
    </p:embeddedFont>
    <p:embeddedFont>
      <p:font typeface="黑体" panose="02010609060101010101" pitchFamily="49" charset="-122"/>
      <p:regular r:id="rId37"/>
    </p:embeddedFont>
    <p:embeddedFont>
      <p:font typeface="方正粗黑宋简体" panose="02000000000000000000" pitchFamily="2" charset="-122"/>
      <p:regular r:id="rId38"/>
    </p:embeddedFont>
    <p:embeddedFont>
      <p:font typeface="Meiryo" panose="020B0604030504040204" pitchFamily="34" charset="-128"/>
      <p:regular r:id="rId39"/>
    </p:embeddedFont>
    <p:embeddedFont>
      <p:font typeface="华文细黑" panose="02010600040101010101" pitchFamily="2" charset="-122"/>
      <p:regular r:id="rId40"/>
    </p:embeddedFont>
    <p:embeddedFont>
      <p:font typeface="微软雅黑" panose="020B0503020204020204" charset="-122"/>
      <p:regular r:id="rId41"/>
    </p:embeddedFont>
    <p:embeddedFont>
      <p:font typeface="Calibri" panose="020F0502020204030204" charset="0"/>
      <p:regular r:id="rId42"/>
      <p:bold r:id="rId43"/>
      <p:italic r:id="rId44"/>
      <p:boldItalic r:id="rId45"/>
    </p:embeddedFont>
  </p:embeddedFontLst>
  <p:custDataLst>
    <p:tags r:id="rId46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CC00"/>
    <a:srgbClr val="CCFFCC"/>
    <a:srgbClr val="006600"/>
    <a:srgbClr val="99FF33"/>
    <a:srgbClr val="067EBA"/>
    <a:srgbClr val="669900"/>
    <a:srgbClr val="9CCE36"/>
    <a:srgbClr val="FF00FF"/>
    <a:srgbClr val="CD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85" autoAdjust="0"/>
    <p:restoredTop sz="81051" autoAdjust="0"/>
  </p:normalViewPr>
  <p:slideViewPr>
    <p:cSldViewPr>
      <p:cViewPr>
        <p:scale>
          <a:sx n="100" d="100"/>
          <a:sy n="100" d="100"/>
        </p:scale>
        <p:origin x="-756" y="-402"/>
      </p:cViewPr>
      <p:guideLst>
        <p:guide orient="horz" pos="3072"/>
        <p:guide orient="horz" pos="2140"/>
        <p:guide pos="4558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20"/>
        <p:guide pos="223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6" Type="http://schemas.openxmlformats.org/officeDocument/2006/relationships/tags" Target="tags/tag1.xml"/><Relationship Id="rId45" Type="http://schemas.openxmlformats.org/officeDocument/2006/relationships/font" Target="fonts/font11.fntdata"/><Relationship Id="rId44" Type="http://schemas.openxmlformats.org/officeDocument/2006/relationships/font" Target="fonts/font10.fntdata"/><Relationship Id="rId43" Type="http://schemas.openxmlformats.org/officeDocument/2006/relationships/font" Target="fonts/font9.fntdata"/><Relationship Id="rId42" Type="http://schemas.openxmlformats.org/officeDocument/2006/relationships/font" Target="fonts/font8.fntdata"/><Relationship Id="rId41" Type="http://schemas.openxmlformats.org/officeDocument/2006/relationships/font" Target="fonts/font7.fntdata"/><Relationship Id="rId40" Type="http://schemas.openxmlformats.org/officeDocument/2006/relationships/font" Target="fonts/font6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5.fntdata"/><Relationship Id="rId38" Type="http://schemas.openxmlformats.org/officeDocument/2006/relationships/font" Target="fonts/font4.fntdata"/><Relationship Id="rId37" Type="http://schemas.openxmlformats.org/officeDocument/2006/relationships/font" Target="fonts/font3.fntdata"/><Relationship Id="rId36" Type="http://schemas.openxmlformats.org/officeDocument/2006/relationships/font" Target="fonts/font2.fntdata"/><Relationship Id="rId35" Type="http://schemas.openxmlformats.org/officeDocument/2006/relationships/font" Target="fonts/font1.fntdata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image" Target="../media/image2.png"/><Relationship Id="rId7" Type="http://schemas.openxmlformats.org/officeDocument/2006/relationships/image" Target="../media/image1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10.png"/><Relationship Id="rId15" Type="http://schemas.openxmlformats.org/officeDocument/2006/relationships/image" Target="../media/image9.png"/><Relationship Id="rId14" Type="http://schemas.openxmlformats.org/officeDocument/2006/relationships/image" Target="../media/image8.png"/><Relationship Id="rId13" Type="http://schemas.openxmlformats.org/officeDocument/2006/relationships/image" Target="../media/image7.png"/><Relationship Id="rId12" Type="http://schemas.microsoft.com/office/2007/relationships/hdphoto" Target="../media/image6.wdp"/><Relationship Id="rId11" Type="http://schemas.openxmlformats.org/officeDocument/2006/relationships/image" Target="../media/image5.png"/><Relationship Id="rId10" Type="http://schemas.microsoft.com/office/2007/relationships/hdphoto" Target="../media/image4.wdp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00">
            <a:alpha val="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-10940" y="173632"/>
            <a:ext cx="9154940" cy="4990406"/>
            <a:chOff x="-10940" y="173632"/>
            <a:chExt cx="9154940" cy="4990406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009" b="41765"/>
            <a:stretch>
              <a:fillRect/>
            </a:stretch>
          </p:blipFill>
          <p:spPr>
            <a:xfrm>
              <a:off x="8412303" y="413315"/>
              <a:ext cx="473678" cy="297613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 userDrawn="1"/>
          </p:nvGrpSpPr>
          <p:grpSpPr>
            <a:xfrm>
              <a:off x="-10940" y="4849282"/>
              <a:ext cx="9154940" cy="314756"/>
              <a:chOff x="-8881" y="4754681"/>
              <a:chExt cx="9154940" cy="429895"/>
            </a:xfrm>
          </p:grpSpPr>
          <p:pic>
            <p:nvPicPr>
              <p:cNvPr id="14" name="图片 13"/>
              <p:cNvPicPr>
                <a:picLocks noChangeAspect="1"/>
              </p:cNvPicPr>
              <p:nvPr userDrawn="1"/>
            </p:nvPicPr>
            <p:blipFill>
              <a:blip r:embed="rId9" cstate="print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rightnessContrast bright="-8000" contrast="4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47153" y="4775219"/>
                <a:ext cx="5198906" cy="409357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 userDrawn="1"/>
            </p:nvPicPr>
            <p:blipFill>
              <a:blip r:embed="rId11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rightnessContrast bright="-8000" contrast="8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8881" y="4754681"/>
                <a:ext cx="6084168" cy="429895"/>
              </a:xfrm>
              <a:prstGeom prst="rect">
                <a:avLst/>
              </a:prstGeom>
            </p:spPr>
          </p:pic>
        </p:grpSp>
        <p:grpSp>
          <p:nvGrpSpPr>
            <p:cNvPr id="9" name="组合 8"/>
            <p:cNvGrpSpPr/>
            <p:nvPr userDrawn="1"/>
          </p:nvGrpSpPr>
          <p:grpSpPr>
            <a:xfrm flipH="1">
              <a:off x="8386365" y="4572937"/>
              <a:ext cx="751407" cy="540235"/>
              <a:chOff x="5888140" y="2073318"/>
              <a:chExt cx="6303860" cy="4532249"/>
            </a:xfrm>
          </p:grpSpPr>
          <p:pic>
            <p:nvPicPr>
              <p:cNvPr id="12" name="图片 11"/>
              <p:cNvPicPr>
                <a:picLocks noChangeAspect="1"/>
              </p:cNvPicPr>
              <p:nvPr userDrawn="1"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78056" y="2073318"/>
                <a:ext cx="5470264" cy="4384425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 userDrawn="1"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88140" y="5619751"/>
                <a:ext cx="6303860" cy="985816"/>
              </a:xfrm>
              <a:prstGeom prst="rect">
                <a:avLst/>
              </a:prstGeom>
            </p:spPr>
          </p:pic>
        </p:grpSp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940" y="4514737"/>
              <a:ext cx="512461" cy="613726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009" b="41765"/>
            <a:stretch>
              <a:fillRect/>
            </a:stretch>
          </p:blipFill>
          <p:spPr>
            <a:xfrm>
              <a:off x="7589837" y="173632"/>
              <a:ext cx="449630" cy="282504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4.xml"/><Relationship Id="rId5" Type="http://schemas.openxmlformats.org/officeDocument/2006/relationships/slide" Target="slide20.xml"/><Relationship Id="rId4" Type="http://schemas.openxmlformats.org/officeDocument/2006/relationships/slide" Target="slide2.xml"/><Relationship Id="rId3" Type="http://schemas.openxmlformats.org/officeDocument/2006/relationships/image" Target="../media/image13.png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21.png"/><Relationship Id="rId6" Type="http://schemas.microsoft.com/office/2007/relationships/hdphoto" Target="../media/image35.wdp"/><Relationship Id="rId5" Type="http://schemas.openxmlformats.org/officeDocument/2006/relationships/image" Target="../media/image34.png"/><Relationship Id="rId4" Type="http://schemas.microsoft.com/office/2007/relationships/hdphoto" Target="../media/image33.wdp"/><Relationship Id="rId3" Type="http://schemas.openxmlformats.org/officeDocument/2006/relationships/image" Target="../media/image32.png"/><Relationship Id="rId2" Type="http://schemas.microsoft.com/office/2007/relationships/hdphoto" Target="../media/image31.wdp"/><Relationship Id="rId1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9.png"/><Relationship Id="rId3" Type="http://schemas.openxmlformats.org/officeDocument/2006/relationships/image" Target="../media/image38.emf"/><Relationship Id="rId2" Type="http://schemas.microsoft.com/office/2007/relationships/hdphoto" Target="../media/image37.wdp"/><Relationship Id="rId1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18.png"/><Relationship Id="rId4" Type="http://schemas.openxmlformats.org/officeDocument/2006/relationships/image" Target="../media/image17.emf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0.png"/><Relationship Id="rId2" Type="http://schemas.microsoft.com/office/2007/relationships/hdphoto" Target="../media/image49.wdp"/><Relationship Id="rId1" Type="http://schemas.openxmlformats.org/officeDocument/2006/relationships/image" Target="../media/image4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56.emf"/><Relationship Id="rId4" Type="http://schemas.microsoft.com/office/2007/relationships/hdphoto" Target="../media/image55.wdp"/><Relationship Id="rId3" Type="http://schemas.openxmlformats.org/officeDocument/2006/relationships/image" Target="../media/image54.png"/><Relationship Id="rId2" Type="http://schemas.microsoft.com/office/2007/relationships/hdphoto" Target="../media/image53.wdp"/><Relationship Id="rId1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58.wdp"/><Relationship Id="rId1" Type="http://schemas.openxmlformats.org/officeDocument/2006/relationships/image" Target="../media/image5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0.png"/><Relationship Id="rId1" Type="http://schemas.openxmlformats.org/officeDocument/2006/relationships/image" Target="../media/image59.emf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microsoft.com/office/2007/relationships/hdphoto" Target="../media/image66.wdp"/><Relationship Id="rId5" Type="http://schemas.openxmlformats.org/officeDocument/2006/relationships/image" Target="../media/image65.png"/><Relationship Id="rId4" Type="http://schemas.microsoft.com/office/2007/relationships/hdphoto" Target="../media/image64.wdp"/><Relationship Id="rId3" Type="http://schemas.openxmlformats.org/officeDocument/2006/relationships/image" Target="../media/image63.png"/><Relationship Id="rId2" Type="http://schemas.microsoft.com/office/2007/relationships/hdphoto" Target="../media/image62.wdp"/><Relationship Id="rId1" Type="http://schemas.openxmlformats.org/officeDocument/2006/relationships/image" Target="../media/image61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56.emf"/><Relationship Id="rId4" Type="http://schemas.microsoft.com/office/2007/relationships/hdphoto" Target="../media/image55.wdp"/><Relationship Id="rId3" Type="http://schemas.openxmlformats.org/officeDocument/2006/relationships/image" Target="../media/image54.png"/><Relationship Id="rId2" Type="http://schemas.microsoft.com/office/2007/relationships/hdphoto" Target="../media/image53.wdp"/><Relationship Id="rId1" Type="http://schemas.openxmlformats.org/officeDocument/2006/relationships/image" Target="../media/image52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73.png"/><Relationship Id="rId8" Type="http://schemas.microsoft.com/office/2007/relationships/hdphoto" Target="../media/image72.wdp"/><Relationship Id="rId7" Type="http://schemas.openxmlformats.org/officeDocument/2006/relationships/image" Target="../media/image71.png"/><Relationship Id="rId6" Type="http://schemas.microsoft.com/office/2007/relationships/hdphoto" Target="../media/image70.wdp"/><Relationship Id="rId5" Type="http://schemas.openxmlformats.org/officeDocument/2006/relationships/image" Target="../media/image69.png"/><Relationship Id="rId4" Type="http://schemas.openxmlformats.org/officeDocument/2006/relationships/image" Target="../media/image39.png"/><Relationship Id="rId3" Type="http://schemas.openxmlformats.org/officeDocument/2006/relationships/image" Target="../media/image38.emf"/><Relationship Id="rId2" Type="http://schemas.microsoft.com/office/2007/relationships/hdphoto" Target="../media/image68.wdp"/><Relationship Id="rId11" Type="http://schemas.openxmlformats.org/officeDocument/2006/relationships/slideLayout" Target="../slideLayouts/slideLayout2.xml"/><Relationship Id="rId10" Type="http://schemas.microsoft.com/office/2007/relationships/hdphoto" Target="../media/image74.wdp"/><Relationship Id="rId1" Type="http://schemas.openxmlformats.org/officeDocument/2006/relationships/image" Target="../media/image67.pn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emf"/><Relationship Id="rId3" Type="http://schemas.microsoft.com/office/2007/relationships/hdphoto" Target="../media/image77.wdp"/><Relationship Id="rId2" Type="http://schemas.openxmlformats.org/officeDocument/2006/relationships/image" Target="../media/image76.png"/><Relationship Id="rId1" Type="http://schemas.openxmlformats.org/officeDocument/2006/relationships/image" Target="../media/image75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2.png"/><Relationship Id="rId1" Type="http://schemas.openxmlformats.org/officeDocument/2006/relationships/image" Target="../media/image8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8.png"/><Relationship Id="rId4" Type="http://schemas.openxmlformats.org/officeDocument/2006/relationships/image" Target="../media/image17.emf"/><Relationship Id="rId3" Type="http://schemas.openxmlformats.org/officeDocument/2006/relationships/image" Target="../media/image16.png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9.png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0.png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microsoft.com/office/2007/relationships/hdphoto" Target="../media/image23.wdp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-2000"/>
                    </a14:imgEffect>
                    <a14:imgEffect>
                      <a14:saturation sat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43999" cy="5179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文本框 1"/>
          <p:cNvSpPr txBox="1"/>
          <p:nvPr/>
        </p:nvSpPr>
        <p:spPr>
          <a:xfrm>
            <a:off x="2791920" y="932259"/>
            <a:ext cx="3724296" cy="1423467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8800" b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defRPr>
            </a:lvl1pPr>
          </a:lstStyle>
          <a:p>
            <a:r>
              <a:rPr lang="en-US" altLang="zh-CN"/>
              <a:t>   </a:t>
            </a:r>
            <a:r>
              <a:rPr lang="en-US" altLang="zh-CN" smtClean="0"/>
              <a:t> </a:t>
            </a:r>
            <a:r>
              <a:rPr lang="en-US" altLang="zh-CN" sz="8000" smtClean="0">
                <a:ln w="9525">
                  <a:noFill/>
                  <a:prstDash val="solid"/>
                </a:ln>
                <a:solidFill>
                  <a:srgbClr val="333399"/>
                </a:solidFill>
              </a:rPr>
              <a:t>j </a:t>
            </a:r>
            <a:r>
              <a:rPr lang="en-US" altLang="zh-CN" sz="8000">
                <a:ln w="9525">
                  <a:noFill/>
                  <a:prstDash val="solid"/>
                </a:ln>
                <a:solidFill>
                  <a:srgbClr val="333399"/>
                </a:solidFill>
              </a:rPr>
              <a:t>q x</a:t>
            </a:r>
            <a:endParaRPr lang="zh-CN" altLang="en-US" sz="8000" dirty="0">
              <a:ln w="9525">
                <a:noFill/>
                <a:prstDash val="solid"/>
              </a:ln>
              <a:solidFill>
                <a:srgbClr val="333399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061339" y="1364308"/>
            <a:ext cx="810701" cy="811705"/>
            <a:chOff x="2744664" y="2162349"/>
            <a:chExt cx="810701" cy="811705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4664" y="2169448"/>
              <a:ext cx="810701" cy="804606"/>
            </a:xfrm>
            <a:prstGeom prst="rect">
              <a:avLst/>
            </a:prstGeom>
          </p:spPr>
        </p:pic>
        <p:sp>
          <p:nvSpPr>
            <p:cNvPr id="15" name="文本框 6"/>
            <p:cNvSpPr txBox="1"/>
            <p:nvPr/>
          </p:nvSpPr>
          <p:spPr>
            <a:xfrm>
              <a:off x="2915816" y="2162349"/>
              <a:ext cx="46839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4400" b="1" smtClean="0">
                  <a:solidFill>
                    <a:srgbClr val="00AA5A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kumimoji="1" lang="zh-CN" altLang="en-US" sz="4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107504" y="124639"/>
            <a:ext cx="3071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一年级 上册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31840" y="2357649"/>
            <a:ext cx="3024336" cy="2086309"/>
          </a:xfrm>
          <a:prstGeom prst="rect">
            <a:avLst/>
          </a:prstGeom>
          <a:solidFill>
            <a:schemeClr val="bg1">
              <a:alpha val="8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3240072" y="2710371"/>
            <a:ext cx="2816764" cy="646331"/>
            <a:chOff x="5499652" y="3435846"/>
            <a:chExt cx="2816764" cy="646331"/>
          </a:xfrm>
        </p:grpSpPr>
        <p:sp>
          <p:nvSpPr>
            <p:cNvPr id="11" name="文本框 15">
              <a:hlinkClick r:id="rId4" action="ppaction://hlinksldjump"/>
            </p:cNvPr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第一课时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  <p:sp>
          <p:nvSpPr>
            <p:cNvPr id="17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</p:grpSp>
      <p:grpSp>
        <p:nvGrpSpPr>
          <p:cNvPr id="19" name="组合 18"/>
          <p:cNvGrpSpPr/>
          <p:nvPr/>
        </p:nvGrpSpPr>
        <p:grpSpPr>
          <a:xfrm>
            <a:off x="3240072" y="3398685"/>
            <a:ext cx="2816764" cy="646331"/>
            <a:chOff x="5499652" y="4197909"/>
            <a:chExt cx="2816764" cy="646331"/>
          </a:xfrm>
        </p:grpSpPr>
        <p:sp>
          <p:nvSpPr>
            <p:cNvPr id="20" name="文本框 15">
              <a:hlinkClick r:id="rId5" action="ppaction://hlinksldjump"/>
            </p:cNvPr>
            <p:cNvSpPr txBox="1"/>
            <p:nvPr/>
          </p:nvSpPr>
          <p:spPr>
            <a:xfrm>
              <a:off x="5634111" y="4197909"/>
              <a:ext cx="254784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第二课时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iconfont-1191-870150"/>
            <p:cNvSpPr>
              <a:spLocks noChangeAspect="1"/>
            </p:cNvSpPr>
            <p:nvPr/>
          </p:nvSpPr>
          <p:spPr bwMode="auto">
            <a:xfrm>
              <a:off x="8033446" y="4308847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  <p:sp>
          <p:nvSpPr>
            <p:cNvPr id="22" name="iconfont-1191-870150"/>
            <p:cNvSpPr>
              <a:spLocks noChangeAspect="1"/>
            </p:cNvSpPr>
            <p:nvPr/>
          </p:nvSpPr>
          <p:spPr bwMode="auto">
            <a:xfrm rot="10800000">
              <a:off x="5499652" y="4308848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915816" y="4037300"/>
            <a:ext cx="2981012" cy="636646"/>
            <a:chOff x="1186927" y="2839519"/>
            <a:chExt cx="3208388" cy="1035925"/>
          </a:xfrm>
        </p:grpSpPr>
        <p:sp>
          <p:nvSpPr>
            <p:cNvPr id="12" name="AutoShape 513"/>
            <p:cNvSpPr>
              <a:spLocks noChangeArrowheads="1"/>
            </p:cNvSpPr>
            <p:nvPr/>
          </p:nvSpPr>
          <p:spPr bwMode="auto">
            <a:xfrm>
              <a:off x="1223566" y="2859781"/>
              <a:ext cx="2777490" cy="1015663"/>
            </a:xfrm>
            <a:prstGeom prst="roundRect">
              <a:avLst>
                <a:gd name="adj" fmla="val 5801"/>
              </a:avLst>
            </a:prstGeom>
            <a:solidFill>
              <a:srgbClr val="FFFFFF"/>
            </a:solidFill>
            <a:ln w="57150" algn="ctr">
              <a:solidFill>
                <a:srgbClr val="9CCE36"/>
              </a:solidFill>
              <a:round/>
            </a:ln>
          </p:spPr>
          <p:txBody>
            <a:bodyPr wrap="none" anchor="ctr"/>
            <a:lstStyle/>
            <a:p>
              <a:pPr defTabSz="914400" fontAlgn="base" latinLnBrk="1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ko-KR" altLang="en-US" sz="1600" b="1" kern="0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</a:endParaRPr>
            </a:p>
          </p:txBody>
        </p:sp>
        <p:sp>
          <p:nvSpPr>
            <p:cNvPr id="13" name="Text Box 3"/>
            <p:cNvSpPr txBox="1">
              <a:spLocks noChangeArrowheads="1"/>
            </p:cNvSpPr>
            <p:nvPr/>
          </p:nvSpPr>
          <p:spPr bwMode="auto">
            <a:xfrm>
              <a:off x="1186927" y="2839519"/>
              <a:ext cx="3208388" cy="951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sz="2800" b="1" smtClean="0">
                  <a:solidFill>
                    <a:prstClr val="black"/>
                  </a:solidFill>
                  <a:sym typeface="+mn-ea"/>
                </a:rPr>
                <a:t> </a:t>
              </a:r>
              <a:r>
                <a:rPr lang="zh-CN" altLang="en-US" sz="2800" b="1" smtClean="0">
                  <a:solidFill>
                    <a:prstClr val="black"/>
                  </a:solidFill>
                  <a:sym typeface="+mn-ea"/>
                </a:rPr>
                <a:t>一个气球</a:t>
              </a:r>
              <a:r>
                <a:rPr lang="en-US" altLang="zh-CN" sz="3200" b="1" smtClean="0">
                  <a:solidFill>
                    <a:srgbClr val="FF0000"/>
                  </a:solidFill>
                  <a:latin typeface="汉语拼音" panose="020B0604020202020204" pitchFamily="34" charset="0"/>
                  <a:cs typeface="汉语拼音" panose="020B0604020202020204" pitchFamily="34" charset="0"/>
                  <a:sym typeface="+mn-ea"/>
                </a:rPr>
                <a:t>q </a:t>
              </a:r>
              <a:r>
                <a:rPr lang="en-US" altLang="zh-CN" sz="3200" b="1" dirty="0" err="1">
                  <a:solidFill>
                    <a:srgbClr val="FF0000"/>
                  </a:solidFill>
                  <a:latin typeface="汉语拼音" panose="020B0604020202020204" pitchFamily="34" charset="0"/>
                  <a:cs typeface="汉语拼音" panose="020B0604020202020204" pitchFamily="34" charset="0"/>
                  <a:sym typeface="+mn-ea"/>
                </a:rPr>
                <a:t>q</a:t>
              </a:r>
              <a:r>
                <a:rPr lang="en-US" altLang="zh-CN" sz="3200" b="1" dirty="0">
                  <a:solidFill>
                    <a:srgbClr val="FF0000"/>
                  </a:solidFill>
                  <a:latin typeface="汉语拼音" panose="020B0604020202020204" pitchFamily="34" charset="0"/>
                  <a:cs typeface="汉语拼音" panose="020B0604020202020204" pitchFamily="34" charset="0"/>
                  <a:sym typeface="+mn-ea"/>
                </a:rPr>
                <a:t> </a:t>
              </a:r>
              <a:r>
                <a:rPr lang="en-US" altLang="zh-CN" sz="3200" b="1" dirty="0" err="1">
                  <a:solidFill>
                    <a:srgbClr val="FF0000"/>
                  </a:solidFill>
                  <a:latin typeface="汉语拼音" panose="020B0604020202020204" pitchFamily="34" charset="0"/>
                  <a:cs typeface="汉语拼音" panose="020B0604020202020204" pitchFamily="34" charset="0"/>
                  <a:sym typeface="+mn-ea"/>
                </a:rPr>
                <a:t>q</a:t>
              </a:r>
              <a:r>
                <a:rPr sz="3200" b="1" dirty="0">
                  <a:solidFill>
                    <a:srgbClr val="FF0000"/>
                  </a:solidFill>
                  <a:latin typeface="汉语拼音" panose="020B0604020202020204" pitchFamily="34" charset="0"/>
                  <a:cs typeface="汉语拼音" panose="020B0604020202020204" pitchFamily="34" charset="0"/>
                  <a:sym typeface="+mn-ea"/>
                </a:rPr>
                <a:t> </a:t>
              </a:r>
              <a:endParaRPr lang="en-US" altLang="zh-CN" sz="32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-102174" y="4034051"/>
            <a:ext cx="2912375" cy="624194"/>
            <a:chOff x="788494" y="2904864"/>
            <a:chExt cx="3175408" cy="1015663"/>
          </a:xfrm>
        </p:grpSpPr>
        <p:sp>
          <p:nvSpPr>
            <p:cNvPr id="21" name="AutoShape 513"/>
            <p:cNvSpPr>
              <a:spLocks noChangeArrowheads="1"/>
            </p:cNvSpPr>
            <p:nvPr/>
          </p:nvSpPr>
          <p:spPr bwMode="auto">
            <a:xfrm>
              <a:off x="1030992" y="2904864"/>
              <a:ext cx="2777490" cy="1015663"/>
            </a:xfrm>
            <a:prstGeom prst="roundRect">
              <a:avLst>
                <a:gd name="adj" fmla="val 5801"/>
              </a:avLst>
            </a:prstGeom>
            <a:solidFill>
              <a:srgbClr val="FFFFFF"/>
            </a:solidFill>
            <a:ln w="57150" algn="ctr">
              <a:solidFill>
                <a:srgbClr val="9CCE36"/>
              </a:solidFill>
              <a:round/>
            </a:ln>
          </p:spPr>
          <p:txBody>
            <a:bodyPr wrap="none" anchor="ctr"/>
            <a:lstStyle/>
            <a:p>
              <a:pPr defTabSz="914400" fontAlgn="base" latinLnBrk="1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ko-KR" altLang="en-US" sz="1600" b="1" kern="0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</a:endParaRPr>
            </a:p>
          </p:txBody>
        </p:sp>
        <p:sp>
          <p:nvSpPr>
            <p:cNvPr id="22" name="Text Box 3"/>
            <p:cNvSpPr txBox="1">
              <a:spLocks noChangeArrowheads="1"/>
            </p:cNvSpPr>
            <p:nvPr/>
          </p:nvSpPr>
          <p:spPr bwMode="auto">
            <a:xfrm>
              <a:off x="788494" y="2910153"/>
              <a:ext cx="3175408" cy="951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 b="1" smtClean="0">
                  <a:latin typeface="汉语拼音" panose="020B0604020202020204" pitchFamily="34" charset="0"/>
                  <a:cs typeface="汉语拼音" panose="020B0604020202020204" pitchFamily="34" charset="0"/>
                  <a:sym typeface="+mn-ea"/>
                </a:rPr>
                <a:t>竖弯加点</a:t>
              </a:r>
              <a:r>
                <a:rPr lang="en-US" altLang="zh-CN" sz="3200" b="1" smtClean="0">
                  <a:solidFill>
                    <a:srgbClr val="FF0000"/>
                  </a:solidFill>
                  <a:latin typeface="汉语拼音" panose="020B0604020202020204" pitchFamily="34" charset="0"/>
                  <a:cs typeface="汉语拼音" panose="020B0604020202020204" pitchFamily="34" charset="0"/>
                  <a:sym typeface="+mn-ea"/>
                </a:rPr>
                <a:t>j j j  </a:t>
              </a:r>
              <a:endParaRPr lang="en-US" altLang="zh-CN" sz="32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3707904" y="176322"/>
            <a:ext cx="13681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手指</a:t>
            </a:r>
            <a:r>
              <a:rPr lang="zh-CN" altLang="en-US" sz="28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操</a:t>
            </a:r>
            <a:endParaRPr lang="en-US" altLang="zh-CN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911468" y="4021668"/>
            <a:ext cx="2981012" cy="638314"/>
            <a:chOff x="997680" y="2836805"/>
            <a:chExt cx="3208388" cy="1038639"/>
          </a:xfrm>
        </p:grpSpPr>
        <p:sp>
          <p:nvSpPr>
            <p:cNvPr id="25" name="AutoShape 513"/>
            <p:cNvSpPr>
              <a:spLocks noChangeArrowheads="1"/>
            </p:cNvSpPr>
            <p:nvPr/>
          </p:nvSpPr>
          <p:spPr bwMode="auto">
            <a:xfrm>
              <a:off x="1223566" y="2859781"/>
              <a:ext cx="2777490" cy="1015663"/>
            </a:xfrm>
            <a:prstGeom prst="roundRect">
              <a:avLst>
                <a:gd name="adj" fmla="val 5801"/>
              </a:avLst>
            </a:prstGeom>
            <a:solidFill>
              <a:srgbClr val="FFFFFF"/>
            </a:solidFill>
            <a:ln w="57150" algn="ctr">
              <a:solidFill>
                <a:srgbClr val="9CCE36"/>
              </a:solidFill>
              <a:round/>
            </a:ln>
          </p:spPr>
          <p:txBody>
            <a:bodyPr wrap="none" anchor="ctr"/>
            <a:lstStyle/>
            <a:p>
              <a:pPr defTabSz="914400" fontAlgn="base" latinLnBrk="1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ko-KR" altLang="en-US" sz="1600" b="1" kern="0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</a:endParaRPr>
            </a:p>
          </p:txBody>
        </p:sp>
        <p:sp>
          <p:nvSpPr>
            <p:cNvPr id="26" name="Text Box 3"/>
            <p:cNvSpPr txBox="1">
              <a:spLocks noChangeArrowheads="1"/>
            </p:cNvSpPr>
            <p:nvPr/>
          </p:nvSpPr>
          <p:spPr bwMode="auto">
            <a:xfrm>
              <a:off x="997680" y="2836805"/>
              <a:ext cx="3208388" cy="951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prstClr val="black"/>
                  </a:solidFill>
                  <a:latin typeface="汉语拼音" panose="020B0604020202020204" pitchFamily="34" charset="0"/>
                  <a:cs typeface="汉语拼音" panose="020B0604020202020204" pitchFamily="34" charset="0"/>
                  <a:sym typeface="+mn-ea"/>
                </a:rPr>
                <a:t>一个大叉 </a:t>
              </a:r>
              <a:r>
                <a:rPr lang="en-US" altLang="zh-CN" sz="3200" b="1">
                  <a:solidFill>
                    <a:srgbClr val="FF0000"/>
                  </a:solidFill>
                  <a:latin typeface="汉语拼音" panose="020B0604020202020204" pitchFamily="34" charset="0"/>
                  <a:cs typeface="汉语拼音" panose="020B0604020202020204" pitchFamily="34" charset="0"/>
                  <a:sym typeface="+mn-ea"/>
                </a:rPr>
                <a:t>x x x</a:t>
              </a:r>
              <a:endParaRPr lang="en-US" altLang="zh-CN" sz="3200" b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2"/>
          <a:stretch>
            <a:fillRect/>
          </a:stretch>
        </p:blipFill>
        <p:spPr bwMode="auto">
          <a:xfrm>
            <a:off x="467544" y="983411"/>
            <a:ext cx="2302872" cy="2699788"/>
          </a:xfrm>
          <a:prstGeom prst="rect">
            <a:avLst/>
          </a:prstGeom>
          <a:noFill/>
          <a:ln>
            <a:noFill/>
          </a:ln>
          <a:effectLst>
            <a:glow rad="63500">
              <a:srgbClr val="00B050">
                <a:alpha val="4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3" t="2452" r="9841"/>
          <a:stretch>
            <a:fillRect/>
          </a:stretch>
        </p:blipFill>
        <p:spPr bwMode="auto">
          <a:xfrm>
            <a:off x="2960314" y="983411"/>
            <a:ext cx="2475782" cy="2699788"/>
          </a:xfrm>
          <a:prstGeom prst="rect">
            <a:avLst/>
          </a:prstGeom>
          <a:noFill/>
          <a:ln>
            <a:noFill/>
          </a:ln>
          <a:effectLst>
            <a:glow rad="63500">
              <a:srgbClr val="00B050">
                <a:alpha val="4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0538" y="983411"/>
            <a:ext cx="3385958" cy="2699788"/>
          </a:xfrm>
          <a:prstGeom prst="rect">
            <a:avLst/>
          </a:prstGeom>
          <a:noFill/>
          <a:ln>
            <a:noFill/>
          </a:ln>
          <a:effectLst>
            <a:glow rad="63500">
              <a:srgbClr val="00B050">
                <a:alpha val="4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1194067" y="3408486"/>
            <a:ext cx="54854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j</a:t>
            </a:r>
            <a:endParaRPr lang="en-US" altLang="zh-CN" sz="80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68341" y="330791"/>
            <a:ext cx="73521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生活中的“</a:t>
            </a:r>
            <a:r>
              <a:rPr lang="en-US" altLang="zh-CN" sz="4000" b="1" dirty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 q x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”，观察图片记一记。</a:t>
            </a:r>
            <a:endParaRPr lang="en-US" altLang="zh-CN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032053" y="3408551"/>
            <a:ext cx="72167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q</a:t>
            </a:r>
            <a:endParaRPr lang="en-US" altLang="zh-CN" sz="80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948734" y="3328065"/>
            <a:ext cx="70243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x</a:t>
            </a:r>
            <a:endParaRPr lang="en-US" altLang="zh-CN" sz="80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26103" y="1275605"/>
            <a:ext cx="1429263" cy="2052459"/>
          </a:xfrm>
          <a:prstGeom prst="rect">
            <a:avLst/>
          </a:prstGeo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941" b="100000" l="1136" r="95455"/>
                    </a14:imgEffect>
                    <a14:imgEffect>
                      <a14:brightnessContrast bright="2000"/>
                    </a14:imgEffect>
                    <a14:imgEffect>
                      <a14:colorTemperature colorTemp="6600"/>
                    </a14:imgEffect>
                    <a14:imgEffect>
                      <a14:saturation sat="128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30344" flipH="1">
            <a:off x="139887" y="1013165"/>
            <a:ext cx="2687652" cy="2163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190" b="100000" l="0" r="98413">
                        <a14:backgroundMark x1="1190" y1="75817" x2="1190" y2="75817"/>
                        <a14:backgroundMark x1="1190" y1="80065" x2="1190" y2="80065"/>
                      </a14:backgroundRemoval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1219" y="1087180"/>
            <a:ext cx="1624120" cy="1972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933" y="89914"/>
            <a:ext cx="1015200" cy="1015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2" grpId="0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3528" y="3211111"/>
            <a:ext cx="532438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dirty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一个大叉</a:t>
            </a:r>
            <a:r>
              <a:rPr lang="en-US" altLang="zh-CN" sz="3200" dirty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x </a:t>
            </a:r>
            <a:r>
              <a:rPr lang="en-US" altLang="zh-CN" sz="3200" dirty="0" err="1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x</a:t>
            </a:r>
            <a:r>
              <a:rPr lang="en-US" altLang="zh-CN" sz="3200" dirty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3200" dirty="0" err="1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，</a:t>
            </a:r>
            <a:r>
              <a:rPr lang="zh-CN" altLang="en-US" sz="2400" dirty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刀切西瓜笑嘻嘻。</a:t>
            </a:r>
            <a:endParaRPr lang="en-US" altLang="zh-CN" sz="24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528" y="1482919"/>
            <a:ext cx="511256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dirty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竖弯加点</a:t>
            </a:r>
            <a:r>
              <a:rPr lang="en-US" altLang="zh-CN" sz="3200" dirty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 </a:t>
            </a:r>
            <a:r>
              <a:rPr lang="en-US" altLang="zh-CN" sz="3200" dirty="0" err="1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</a:t>
            </a:r>
            <a:r>
              <a:rPr lang="en-US" altLang="zh-CN" sz="3200" dirty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3200" dirty="0" err="1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</a:t>
            </a:r>
            <a:r>
              <a:rPr lang="zh-CN" altLang="en-US" sz="2400" b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，</a:t>
            </a:r>
            <a:r>
              <a:rPr lang="zh-CN" altLang="en-US" sz="2400" dirty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母鸡仰头捉蝴蝶。</a:t>
            </a:r>
            <a:endParaRPr lang="en-US" altLang="zh-CN" sz="24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3528" y="2346410"/>
            <a:ext cx="48965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一个气球</a:t>
            </a:r>
            <a:r>
              <a:rPr lang="en-US" altLang="zh-CN" sz="3200" dirty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q </a:t>
            </a:r>
            <a:r>
              <a:rPr lang="en-US" altLang="zh-CN" sz="3200" dirty="0" err="1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q</a:t>
            </a:r>
            <a:r>
              <a:rPr lang="en-US" altLang="zh-CN" sz="3200" dirty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3200" dirty="0" err="1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q</a:t>
            </a:r>
            <a:r>
              <a:rPr lang="zh-CN" altLang="en-US" sz="2400" b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，</a:t>
            </a:r>
            <a:r>
              <a:rPr lang="zh-CN" altLang="en-US" sz="2400" dirty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七个气球天上飞。</a:t>
            </a:r>
            <a:endParaRPr lang="en-US" altLang="zh-CN" sz="24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-2000"/>
                    </a14:imgEffect>
                    <a14:imgEffect>
                      <a14:saturation sat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347" r="7103"/>
          <a:stretch>
            <a:fillRect/>
          </a:stretch>
        </p:blipFill>
        <p:spPr bwMode="auto">
          <a:xfrm>
            <a:off x="5580112" y="1519300"/>
            <a:ext cx="3170553" cy="2175462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161560" y="267494"/>
            <a:ext cx="4122408" cy="720080"/>
            <a:chOff x="161560" y="267494"/>
            <a:chExt cx="4122408" cy="72008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7544" y="294997"/>
              <a:ext cx="3456384" cy="692577"/>
            </a:xfrm>
            <a:prstGeom prst="rect">
              <a:avLst/>
            </a:prstGeom>
          </p:spPr>
        </p:pic>
        <p:sp>
          <p:nvSpPr>
            <p:cNvPr id="10" name="文本框 14"/>
            <p:cNvSpPr txBox="1"/>
            <p:nvPr/>
          </p:nvSpPr>
          <p:spPr>
            <a:xfrm>
              <a:off x="648909" y="267494"/>
              <a:ext cx="3635059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读</a:t>
              </a:r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儿歌 来巩固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560" y="299240"/>
              <a:ext cx="450000" cy="55975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2" name="矩形 7191"/>
          <p:cNvSpPr/>
          <p:nvPr/>
        </p:nvSpPr>
        <p:spPr>
          <a:xfrm>
            <a:off x="3341787" y="2146406"/>
            <a:ext cx="4002087" cy="90874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259632" y="629563"/>
            <a:ext cx="2492990" cy="2662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700" dirty="0">
                <a:latin typeface="汉语拼音" panose="020B0604020202020204" pitchFamily="34" charset="0"/>
                <a:cs typeface="汉语拼音" panose="020B0604020202020204" pitchFamily="34" charset="0"/>
              </a:rPr>
              <a:t>j</a:t>
            </a:r>
            <a:endParaRPr lang="zh-CN" altLang="en-US" sz="167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graphicFrame>
        <p:nvGraphicFramePr>
          <p:cNvPr id="26" name="表格 25"/>
          <p:cNvGraphicFramePr>
            <a:graphicFrameLocks noGrp="1"/>
          </p:cNvGraphicFramePr>
          <p:nvPr/>
        </p:nvGraphicFramePr>
        <p:xfrm>
          <a:off x="3340894" y="1710272"/>
          <a:ext cx="4002087" cy="1338626"/>
        </p:xfrm>
        <a:graphic>
          <a:graphicData uri="http://schemas.openxmlformats.org/drawingml/2006/table">
            <a:tbl>
              <a:tblPr firstRow="1" bandRow="1"/>
              <a:tblGrid>
                <a:gridCol w="4002087"/>
              </a:tblGrid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8784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9" name="直接箭头连接符 8"/>
          <p:cNvCxnSpPr/>
          <p:nvPr/>
        </p:nvCxnSpPr>
        <p:spPr>
          <a:xfrm>
            <a:off x="1691680" y="1743013"/>
            <a:ext cx="0" cy="97108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89" name="文本框 7188"/>
          <p:cNvSpPr txBox="1"/>
          <p:nvPr/>
        </p:nvSpPr>
        <p:spPr>
          <a:xfrm>
            <a:off x="1527171" y="1312161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1</a:t>
            </a:r>
            <a:endParaRPr lang="zh-CN" altLang="en-US" sz="2400" b="1" dirty="0"/>
          </a:p>
        </p:txBody>
      </p:sp>
      <p:sp>
        <p:nvSpPr>
          <p:cNvPr id="58" name="文本框 57"/>
          <p:cNvSpPr txBox="1"/>
          <p:nvPr/>
        </p:nvSpPr>
        <p:spPr>
          <a:xfrm>
            <a:off x="2247768" y="1096406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2</a:t>
            </a:r>
            <a:endParaRPr lang="zh-CN" altLang="en-US" sz="2400" b="1" dirty="0"/>
          </a:p>
        </p:txBody>
      </p:sp>
      <p:pic>
        <p:nvPicPr>
          <p:cNvPr id="6" name="g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124212"/>
            <a:ext cx="449036" cy="725866"/>
          </a:xfrm>
          <a:prstGeom prst="rect">
            <a:avLst/>
          </a:prstGeom>
        </p:spPr>
      </p:pic>
      <p:pic>
        <p:nvPicPr>
          <p:cNvPr id="8" name="g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124212"/>
            <a:ext cx="449036" cy="725866"/>
          </a:xfrm>
          <a:prstGeom prst="rect">
            <a:avLst/>
          </a:prstGeom>
        </p:spPr>
      </p:pic>
      <p:pic>
        <p:nvPicPr>
          <p:cNvPr id="11" name="g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124212"/>
            <a:ext cx="449036" cy="725866"/>
          </a:xfrm>
          <a:prstGeom prst="rect">
            <a:avLst/>
          </a:prstGeom>
        </p:spPr>
      </p:pic>
      <p:sp>
        <p:nvSpPr>
          <p:cNvPr id="21" name="任意多边形: 形状 20"/>
          <p:cNvSpPr/>
          <p:nvPr/>
        </p:nvSpPr>
        <p:spPr>
          <a:xfrm>
            <a:off x="5423740" y="1930551"/>
            <a:ext cx="101352" cy="95548"/>
          </a:xfrm>
          <a:custGeom>
            <a:avLst/>
            <a:gdLst/>
            <a:ahLst/>
            <a:cxnLst/>
            <a:rect l="l" t="t" r="r" b="b"/>
            <a:pathLst>
              <a:path w="101352" h="95548">
                <a:moveTo>
                  <a:pt x="50453" y="0"/>
                </a:moveTo>
                <a:cubicBezTo>
                  <a:pt x="84386" y="0"/>
                  <a:pt x="101352" y="15776"/>
                  <a:pt x="101352" y="47328"/>
                </a:cubicBezTo>
                <a:cubicBezTo>
                  <a:pt x="101352" y="79475"/>
                  <a:pt x="84386" y="95548"/>
                  <a:pt x="50453" y="95548"/>
                </a:cubicBezTo>
                <a:cubicBezTo>
                  <a:pt x="16818" y="95548"/>
                  <a:pt x="0" y="79475"/>
                  <a:pt x="0" y="47328"/>
                </a:cubicBezTo>
                <a:cubicBezTo>
                  <a:pt x="0" y="15776"/>
                  <a:pt x="16818" y="0"/>
                  <a:pt x="50453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214704" y="130910"/>
            <a:ext cx="2222650" cy="712648"/>
            <a:chOff x="395536" y="364326"/>
            <a:chExt cx="2222650" cy="712648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5937" y="383823"/>
              <a:ext cx="1874647" cy="693151"/>
            </a:xfrm>
            <a:prstGeom prst="rect">
              <a:avLst/>
            </a:prstGeom>
          </p:spPr>
        </p:pic>
        <p:sp>
          <p:nvSpPr>
            <p:cNvPr id="34" name="文本框 14"/>
            <p:cNvSpPr txBox="1"/>
            <p:nvPr/>
          </p:nvSpPr>
          <p:spPr>
            <a:xfrm>
              <a:off x="864933" y="364326"/>
              <a:ext cx="1753253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学书写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392293"/>
              <a:ext cx="443315" cy="551442"/>
            </a:xfrm>
            <a:prstGeom prst="rect">
              <a:avLst/>
            </a:prstGeom>
          </p:spPr>
        </p:pic>
      </p:grpSp>
      <p:sp>
        <p:nvSpPr>
          <p:cNvPr id="22" name="矩形 21"/>
          <p:cNvSpPr/>
          <p:nvPr/>
        </p:nvSpPr>
        <p:spPr>
          <a:xfrm>
            <a:off x="539552" y="3382070"/>
            <a:ext cx="8136904" cy="1200329"/>
          </a:xfrm>
          <a:prstGeom prst="rect">
            <a:avLst/>
          </a:prstGeom>
          <a:solidFill>
            <a:schemeClr val="bg1">
              <a:alpha val="52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书写提示</a:t>
            </a:r>
            <a:endParaRPr lang="en-US" altLang="zh-CN" sz="20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zh-CN" altLang="en-US" sz="2000" b="1" smtClean="0">
                <a:latin typeface="宋体" panose="02010600030101010101" pitchFamily="2" charset="-122"/>
                <a:ea typeface="宋体" panose="02010600030101010101" pitchFamily="2" charset="-122"/>
              </a:rPr>
              <a:t>    两笔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写</a:t>
            </a:r>
            <a:r>
              <a:rPr lang="zh-CN" altLang="en-US" sz="2000" b="1" smtClean="0">
                <a:latin typeface="宋体" panose="02010600030101010101" pitchFamily="2" charset="-122"/>
                <a:ea typeface="宋体" panose="02010600030101010101" pitchFamily="2" charset="-122"/>
              </a:rPr>
              <a:t>成，占上、中、下三格。书写时注意第一笔的竖写得要直，到下格后才开始往左弯；点在上格，比第二条线稍高一些。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1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19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2" grpId="0" animBg="1"/>
      <p:bldP spid="7192" grpId="1" animBg="1"/>
      <p:bldP spid="7192" grpId="2" animBg="1"/>
      <p:bldP spid="7189" grpId="0"/>
      <p:bldP spid="58" grpId="0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2" name="矩形 7191"/>
          <p:cNvSpPr/>
          <p:nvPr/>
        </p:nvSpPr>
        <p:spPr>
          <a:xfrm>
            <a:off x="2502360" y="1563638"/>
            <a:ext cx="3077751" cy="90294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6" name="表格 25"/>
          <p:cNvGraphicFramePr>
            <a:graphicFrameLocks noGrp="1"/>
          </p:cNvGraphicFramePr>
          <p:nvPr/>
        </p:nvGraphicFramePr>
        <p:xfrm>
          <a:off x="2483768" y="1138032"/>
          <a:ext cx="3096344" cy="1338626"/>
        </p:xfrm>
        <a:graphic>
          <a:graphicData uri="http://schemas.openxmlformats.org/drawingml/2006/table">
            <a:tbl>
              <a:tblPr firstRow="1" bandRow="1"/>
              <a:tblGrid>
                <a:gridCol w="3096344"/>
              </a:tblGrid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8784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638850" y="53499"/>
            <a:ext cx="2492990" cy="2662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700" dirty="0">
                <a:latin typeface="汉语拼音" panose="020B0604020202020204" pitchFamily="34" charset="0"/>
                <a:cs typeface="汉语拼音" panose="020B0604020202020204" pitchFamily="34" charset="0"/>
              </a:rPr>
              <a:t>q</a:t>
            </a:r>
            <a:endParaRPr lang="zh-CN" altLang="en-US" sz="167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1973455" y="1059403"/>
            <a:ext cx="0" cy="165636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弧形 55"/>
          <p:cNvSpPr/>
          <p:nvPr/>
        </p:nvSpPr>
        <p:spPr>
          <a:xfrm rot="601623" flipH="1">
            <a:off x="598381" y="833278"/>
            <a:ext cx="369483" cy="1221826"/>
          </a:xfrm>
          <a:custGeom>
            <a:avLst/>
            <a:gdLst>
              <a:gd name="connsiteX0" fmla="*/ 416795 w 833591"/>
              <a:gd name="connsiteY0" fmla="*/ 0 h 1406392"/>
              <a:gd name="connsiteX1" fmla="*/ 833462 w 833591"/>
              <a:gd name="connsiteY1" fmla="*/ 685690 h 1406392"/>
              <a:gd name="connsiteX2" fmla="*/ 475402 w 833591"/>
              <a:gd name="connsiteY2" fmla="*/ 1399406 h 1406392"/>
              <a:gd name="connsiteX3" fmla="*/ 416796 w 833591"/>
              <a:gd name="connsiteY3" fmla="*/ 703196 h 1406392"/>
              <a:gd name="connsiteX4" fmla="*/ 416795 w 833591"/>
              <a:gd name="connsiteY4" fmla="*/ 0 h 1406392"/>
              <a:gd name="connsiteX0-1" fmla="*/ 416795 w 833591"/>
              <a:gd name="connsiteY0-2" fmla="*/ 0 h 1406392"/>
              <a:gd name="connsiteX1-3" fmla="*/ 833462 w 833591"/>
              <a:gd name="connsiteY1-4" fmla="*/ 685690 h 1406392"/>
              <a:gd name="connsiteX2-5" fmla="*/ 475402 w 833591"/>
              <a:gd name="connsiteY2-6" fmla="*/ 1399406 h 1406392"/>
              <a:gd name="connsiteX0-7" fmla="*/ 0 w 416798"/>
              <a:gd name="connsiteY0-8" fmla="*/ 0 h 1399406"/>
              <a:gd name="connsiteX1-9" fmla="*/ 416667 w 416798"/>
              <a:gd name="connsiteY1-10" fmla="*/ 685690 h 1399406"/>
              <a:gd name="connsiteX2-11" fmla="*/ 58607 w 416798"/>
              <a:gd name="connsiteY2-12" fmla="*/ 1399406 h 1399406"/>
              <a:gd name="connsiteX3-13" fmla="*/ 1 w 416798"/>
              <a:gd name="connsiteY3-14" fmla="*/ 703196 h 1399406"/>
              <a:gd name="connsiteX4-15" fmla="*/ 0 w 416798"/>
              <a:gd name="connsiteY4-16" fmla="*/ 0 h 1399406"/>
              <a:gd name="connsiteX0-17" fmla="*/ 0 w 416798"/>
              <a:gd name="connsiteY0-18" fmla="*/ 0 h 1399406"/>
              <a:gd name="connsiteX1-19" fmla="*/ 416667 w 416798"/>
              <a:gd name="connsiteY1-20" fmla="*/ 685690 h 1399406"/>
              <a:gd name="connsiteX2-21" fmla="*/ 58607 w 416798"/>
              <a:gd name="connsiteY2-22" fmla="*/ 1399406 h 1399406"/>
              <a:gd name="connsiteX0-23" fmla="*/ 0 w 416920"/>
              <a:gd name="connsiteY0-24" fmla="*/ 0 h 1399406"/>
              <a:gd name="connsiteX1-25" fmla="*/ 416667 w 416920"/>
              <a:gd name="connsiteY1-26" fmla="*/ 685690 h 1399406"/>
              <a:gd name="connsiteX2-27" fmla="*/ 58607 w 416920"/>
              <a:gd name="connsiteY2-28" fmla="*/ 1399406 h 1399406"/>
              <a:gd name="connsiteX3-29" fmla="*/ 1 w 416920"/>
              <a:gd name="connsiteY3-30" fmla="*/ 703196 h 1399406"/>
              <a:gd name="connsiteX4-31" fmla="*/ 0 w 416920"/>
              <a:gd name="connsiteY4-32" fmla="*/ 0 h 1399406"/>
              <a:gd name="connsiteX0-33" fmla="*/ 0 w 416920"/>
              <a:gd name="connsiteY0-34" fmla="*/ 0 h 1399406"/>
              <a:gd name="connsiteX1-35" fmla="*/ 416667 w 416920"/>
              <a:gd name="connsiteY1-36" fmla="*/ 685690 h 1399406"/>
              <a:gd name="connsiteX2-37" fmla="*/ 58607 w 416920"/>
              <a:gd name="connsiteY2-38" fmla="*/ 1399406 h 1399406"/>
              <a:gd name="connsiteX0-39" fmla="*/ 0 w 416920"/>
              <a:gd name="connsiteY0-40" fmla="*/ 0 h 1399406"/>
              <a:gd name="connsiteX1-41" fmla="*/ 416667 w 416920"/>
              <a:gd name="connsiteY1-42" fmla="*/ 685690 h 1399406"/>
              <a:gd name="connsiteX2-43" fmla="*/ 58607 w 416920"/>
              <a:gd name="connsiteY2-44" fmla="*/ 1399406 h 1399406"/>
              <a:gd name="connsiteX3-45" fmla="*/ 1 w 416920"/>
              <a:gd name="connsiteY3-46" fmla="*/ 703196 h 1399406"/>
              <a:gd name="connsiteX4-47" fmla="*/ 0 w 416920"/>
              <a:gd name="connsiteY4-48" fmla="*/ 0 h 1399406"/>
              <a:gd name="connsiteX0-49" fmla="*/ 0 w 416920"/>
              <a:gd name="connsiteY0-50" fmla="*/ 0 h 1399406"/>
              <a:gd name="connsiteX1-51" fmla="*/ 416667 w 416920"/>
              <a:gd name="connsiteY1-52" fmla="*/ 685690 h 1399406"/>
              <a:gd name="connsiteX2-53" fmla="*/ 58607 w 416920"/>
              <a:gd name="connsiteY2-54" fmla="*/ 1399406 h 13994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416920" h="1399406" stroke="0" extrusionOk="0">
                <a:moveTo>
                  <a:pt x="0" y="0"/>
                </a:moveTo>
                <a:cubicBezTo>
                  <a:pt x="394056" y="250779"/>
                  <a:pt x="411037" y="304263"/>
                  <a:pt x="416667" y="685690"/>
                </a:cubicBezTo>
                <a:cubicBezTo>
                  <a:pt x="421932" y="1042409"/>
                  <a:pt x="346750" y="1203968"/>
                  <a:pt x="58607" y="1399406"/>
                </a:cubicBezTo>
                <a:lnTo>
                  <a:pt x="1" y="703196"/>
                </a:lnTo>
                <a:cubicBezTo>
                  <a:pt x="1" y="468797"/>
                  <a:pt x="0" y="234399"/>
                  <a:pt x="0" y="0"/>
                </a:cubicBezTo>
                <a:close/>
              </a:path>
              <a:path w="416920" h="1399406" fill="none">
                <a:moveTo>
                  <a:pt x="0" y="0"/>
                </a:moveTo>
                <a:cubicBezTo>
                  <a:pt x="226148" y="0"/>
                  <a:pt x="411037" y="304263"/>
                  <a:pt x="416667" y="685690"/>
                </a:cubicBezTo>
                <a:cubicBezTo>
                  <a:pt x="421932" y="1042409"/>
                  <a:pt x="268004" y="1349232"/>
                  <a:pt x="58607" y="1399406"/>
                </a:cubicBezTo>
              </a:path>
            </a:pathLst>
          </a:cu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89" name="文本框 7188"/>
          <p:cNvSpPr txBox="1"/>
          <p:nvPr/>
        </p:nvSpPr>
        <p:spPr>
          <a:xfrm>
            <a:off x="1159528" y="548480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1</a:t>
            </a:r>
            <a:endParaRPr lang="zh-CN" altLang="en-US" sz="2400" b="1" dirty="0"/>
          </a:p>
        </p:txBody>
      </p:sp>
      <p:sp>
        <p:nvSpPr>
          <p:cNvPr id="58" name="文本框 57"/>
          <p:cNvSpPr txBox="1"/>
          <p:nvPr/>
        </p:nvSpPr>
        <p:spPr>
          <a:xfrm>
            <a:off x="1802971" y="548480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2</a:t>
            </a:r>
            <a:endParaRPr lang="zh-CN" altLang="en-US" sz="2400" b="1" dirty="0"/>
          </a:p>
        </p:txBody>
      </p:sp>
      <p:pic>
        <p:nvPicPr>
          <p:cNvPr id="3" name="d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1" y="1527717"/>
            <a:ext cx="418634" cy="828009"/>
          </a:xfrm>
          <a:prstGeom prst="rect">
            <a:avLst/>
          </a:prstGeom>
        </p:spPr>
      </p:pic>
      <p:pic>
        <p:nvPicPr>
          <p:cNvPr id="24" name="d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59"/>
          <a:stretch>
            <a:fillRect/>
          </a:stretch>
        </p:blipFill>
        <p:spPr>
          <a:xfrm>
            <a:off x="3779911" y="1476558"/>
            <a:ext cx="418634" cy="555216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539552" y="3238054"/>
            <a:ext cx="5400601" cy="1200329"/>
          </a:xfrm>
          <a:prstGeom prst="rect">
            <a:avLst/>
          </a:prstGeom>
          <a:solidFill>
            <a:schemeClr val="bg1">
              <a:alpha val="52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书写提示</a:t>
            </a:r>
            <a:endParaRPr lang="en-US" altLang="zh-CN" sz="20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zh-CN" altLang="en-US" sz="2000" b="1" smtClean="0">
                <a:latin typeface="宋体" panose="02010600030101010101" pitchFamily="2" charset="-122"/>
                <a:ea typeface="宋体" panose="02010600030101010101" pitchFamily="2" charset="-122"/>
              </a:rPr>
              <a:t>    两笔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写</a:t>
            </a:r>
            <a:r>
              <a:rPr lang="zh-CN" altLang="en-US" sz="2000" b="1" smtClean="0">
                <a:latin typeface="宋体" panose="02010600030101010101" pitchFamily="2" charset="-122"/>
                <a:ea typeface="宋体" panose="02010600030101010101" pitchFamily="2" charset="-122"/>
              </a:rPr>
              <a:t>成，占中格和下格。注意竖要从中格一直写到下格，不要碰到第四条线。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084168" y="3238054"/>
            <a:ext cx="2664296" cy="1200329"/>
          </a:xfrm>
          <a:prstGeom prst="rect">
            <a:avLst/>
          </a:prstGeom>
          <a:solidFill>
            <a:srgbClr val="CCFFCC">
              <a:alpha val="26000"/>
            </a:srgbClr>
          </a:solidFill>
          <a:ln>
            <a:solidFill>
              <a:srgbClr val="00B050"/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q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与</a:t>
            </a:r>
            <a:r>
              <a:rPr lang="en-US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辨析</a:t>
            </a:r>
            <a:endParaRPr lang="en-US" altLang="zh-CN" sz="24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b="1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p</a:t>
            </a:r>
            <a:r>
              <a:rPr lang="zh-CN" altLang="en-US" sz="2400" b="1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婆婆扭头向右说，小</a:t>
            </a:r>
            <a:r>
              <a:rPr lang="en-US" altLang="zh-CN" sz="2400" b="1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q</a:t>
            </a:r>
            <a:r>
              <a:rPr lang="zh-CN" altLang="en-US" sz="2400" b="1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扭头往左说。</a:t>
            </a:r>
            <a:endParaRPr lang="zh-CN" altLang="en-US" sz="2400" b="1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1922" y="977150"/>
            <a:ext cx="2086502" cy="1572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2" grpId="0" animBg="1"/>
      <p:bldP spid="7192" grpId="1" animBg="1"/>
      <p:bldP spid="7192" grpId="2" animBg="1"/>
      <p:bldP spid="56" grpId="0" animBg="1"/>
      <p:bldP spid="7189" grpId="0"/>
      <p:bldP spid="58" grpId="0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2" name="矩形 7191"/>
          <p:cNvSpPr/>
          <p:nvPr/>
        </p:nvSpPr>
        <p:spPr>
          <a:xfrm>
            <a:off x="3764196" y="1605015"/>
            <a:ext cx="4002087" cy="47131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6" name="表格 25"/>
          <p:cNvGraphicFramePr>
            <a:graphicFrameLocks noGrp="1"/>
          </p:cNvGraphicFramePr>
          <p:nvPr/>
        </p:nvGraphicFramePr>
        <p:xfrm>
          <a:off x="3764196" y="1175323"/>
          <a:ext cx="4002087" cy="1338626"/>
        </p:xfrm>
        <a:graphic>
          <a:graphicData uri="http://schemas.openxmlformats.org/drawingml/2006/table">
            <a:tbl>
              <a:tblPr firstRow="1" bandRow="1"/>
              <a:tblGrid>
                <a:gridCol w="4002087"/>
              </a:tblGrid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8784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357254" y="-20538"/>
            <a:ext cx="249299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0" dirty="0">
                <a:latin typeface="汉语拼音" panose="020B0604020202020204" pitchFamily="34" charset="0"/>
                <a:cs typeface="汉语拼音" panose="020B0604020202020204" pitchFamily="34" charset="0"/>
              </a:rPr>
              <a:t>x</a:t>
            </a:r>
            <a:endParaRPr lang="zh-CN" altLang="en-US" sz="200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H="1">
            <a:off x="2518115" y="1312897"/>
            <a:ext cx="383047" cy="51322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89" name="文本框 7188"/>
          <p:cNvSpPr txBox="1"/>
          <p:nvPr/>
        </p:nvSpPr>
        <p:spPr>
          <a:xfrm>
            <a:off x="1132417" y="728596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1</a:t>
            </a:r>
            <a:endParaRPr lang="zh-CN" altLang="en-US" sz="2400" b="1" dirty="0"/>
          </a:p>
        </p:txBody>
      </p:sp>
      <p:sp>
        <p:nvSpPr>
          <p:cNvPr id="58" name="文本框 57"/>
          <p:cNvSpPr txBox="1"/>
          <p:nvPr/>
        </p:nvSpPr>
        <p:spPr>
          <a:xfrm>
            <a:off x="2882072" y="699065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2</a:t>
            </a:r>
            <a:endParaRPr lang="zh-CN" altLang="en-US" sz="2400" b="1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5987" y="1598548"/>
            <a:ext cx="451353" cy="49614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5987" y="1598548"/>
            <a:ext cx="451353" cy="496144"/>
          </a:xfrm>
          <a:prstGeom prst="rect">
            <a:avLst/>
          </a:prstGeom>
        </p:spPr>
      </p:pic>
      <p:cxnSp>
        <p:nvCxnSpPr>
          <p:cNvPr id="31" name="直接箭头连接符 30"/>
          <p:cNvCxnSpPr/>
          <p:nvPr/>
        </p:nvCxnSpPr>
        <p:spPr>
          <a:xfrm>
            <a:off x="1272033" y="1228992"/>
            <a:ext cx="504056" cy="61168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539552" y="3004571"/>
            <a:ext cx="8136904" cy="1569660"/>
          </a:xfrm>
          <a:prstGeom prst="rect">
            <a:avLst/>
          </a:prstGeom>
          <a:solidFill>
            <a:schemeClr val="bg1">
              <a:alpha val="52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书写提示</a:t>
            </a:r>
            <a:endParaRPr lang="en-US" altLang="zh-CN" sz="20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zh-CN" altLang="en-US" sz="2000" b="1" smtClean="0">
                <a:latin typeface="宋体" panose="02010600030101010101" pitchFamily="2" charset="-122"/>
                <a:ea typeface="宋体" panose="02010600030101010101" pitchFamily="2" charset="-122"/>
              </a:rPr>
              <a:t>    两笔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写</a:t>
            </a:r>
            <a:r>
              <a:rPr lang="zh-CN" altLang="en-US" sz="2000" b="1" smtClean="0">
                <a:latin typeface="宋体" panose="02010600030101010101" pitchFamily="2" charset="-122"/>
                <a:ea typeface="宋体" panose="02010600030101010101" pitchFamily="2" charset="-122"/>
              </a:rPr>
              <a:t>成，占中格。书写时先写右斜，从左往右写，再写左斜，从右往左写。注意左斜、右斜的角度要一致，都从第二线起笔，在第三条线收笔。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2" grpId="0" animBg="1"/>
      <p:bldP spid="7192" grpId="1" animBg="1"/>
      <p:bldP spid="7192" grpId="2" animBg="1"/>
      <p:bldP spid="7189" grpId="0"/>
      <p:bldP spid="5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1547310" y="1923678"/>
          <a:ext cx="6481073" cy="845098"/>
        </p:xfrm>
        <a:graphic>
          <a:graphicData uri="http://schemas.openxmlformats.org/drawingml/2006/table">
            <a:tbl>
              <a:tblPr firstRow="1" bandRow="1"/>
              <a:tblGrid>
                <a:gridCol w="6481073"/>
              </a:tblGrid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0857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7" name="矩形 26"/>
          <p:cNvSpPr/>
          <p:nvPr/>
        </p:nvSpPr>
        <p:spPr>
          <a:xfrm>
            <a:off x="1835693" y="1870085"/>
            <a:ext cx="504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4800" b="1" dirty="0" smtClean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4000" b="1" dirty="0" smtClean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1800" b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851917" y="1870085"/>
            <a:ext cx="504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4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ü</a:t>
            </a:r>
            <a:endParaRPr lang="zh-CN" altLang="en-US" sz="1800" b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4939524" y="2167260"/>
            <a:ext cx="892616" cy="368057"/>
          </a:xfrm>
          <a:prstGeom prst="rightArrow">
            <a:avLst/>
          </a:prstGeom>
          <a:solidFill>
            <a:srgbClr val="92D050"/>
          </a:solidFill>
          <a:ln w="15875">
            <a:solidFill>
              <a:srgbClr val="FFFF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6495616" y="1870085"/>
            <a:ext cx="10254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4800" b="1" dirty="0" err="1" smtClean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4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</a:t>
            </a:r>
            <a:r>
              <a:rPr lang="en-US" altLang="zh-CN" sz="4000" b="1" dirty="0" smtClean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1800" b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4" name="加号 33"/>
          <p:cNvSpPr/>
          <p:nvPr/>
        </p:nvSpPr>
        <p:spPr>
          <a:xfrm>
            <a:off x="2788820" y="2000407"/>
            <a:ext cx="657520" cy="652646"/>
          </a:xfrm>
          <a:prstGeom prst="mathPlus">
            <a:avLst/>
          </a:prstGeom>
          <a:solidFill>
            <a:srgbClr val="92D050"/>
          </a:solidFill>
          <a:ln w="15875">
            <a:solidFill>
              <a:srgbClr val="FFFF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3568" y="1061323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y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ü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组成音节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时，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ü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上两点省略不写。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0040" y="4003199"/>
            <a:ext cx="90364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小 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ü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见大 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，脱帽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行个礼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，去掉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两点还读 </a:t>
            </a:r>
            <a:r>
              <a:rPr lang="en-US" altLang="zh-CN" sz="3200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yu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AutoShape 513"/>
          <p:cNvSpPr>
            <a:spLocks noChangeArrowheads="1"/>
          </p:cNvSpPr>
          <p:nvPr/>
        </p:nvSpPr>
        <p:spPr bwMode="auto">
          <a:xfrm>
            <a:off x="5634890" y="3060782"/>
            <a:ext cx="2805023" cy="792088"/>
          </a:xfrm>
          <a:prstGeom prst="roundRect">
            <a:avLst>
              <a:gd name="adj" fmla="val 5801"/>
            </a:avLst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914400" fontAlgn="base" latinLnBrk="1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整体认读音节</a:t>
            </a:r>
            <a:endParaRPr lang="zh-CN" altLang="en-US" sz="32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71394" y="293916"/>
            <a:ext cx="3508518" cy="523220"/>
          </a:xfrm>
          <a:prstGeom prst="rect">
            <a:avLst/>
          </a:prstGeom>
          <a:solidFill>
            <a:srgbClr val="CCFFCC">
              <a:alpha val="28000"/>
            </a:srgbClr>
          </a:solidFill>
          <a:ln>
            <a:solidFill>
              <a:srgbClr val="00CC00">
                <a:alpha val="94000"/>
              </a:srgbClr>
            </a:solidFill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800" smtClean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复习整体认读音节</a:t>
            </a:r>
            <a:r>
              <a:rPr lang="en-US" altLang="zh-CN" sz="2800" smtClean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yu</a:t>
            </a:r>
            <a:endParaRPr lang="en-US" altLang="zh-CN" sz="2800" dirty="0">
              <a:solidFill>
                <a:schemeClr val="tx1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0" grpId="0"/>
      <p:bldP spid="6" grpId="0" animBg="1"/>
      <p:bldP spid="33" grpId="0"/>
      <p:bldP spid="34" grpId="0" animBg="1"/>
      <p:bldP spid="3" grpId="0"/>
      <p:bldP spid="7" grpId="0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8" name="图片 66567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000" contrast="-8000"/>
                    </a14:imgEffect>
                    <a14:imgEffect>
                      <a14:sharpenSoften amount="57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60232" y="1338040"/>
            <a:ext cx="1944216" cy="2234368"/>
          </a:xfrm>
          <a:prstGeom prst="rect">
            <a:avLst/>
          </a:prstGeom>
          <a:ln>
            <a:noFill/>
          </a:ln>
          <a:effectLst>
            <a:glow rad="76200">
              <a:srgbClr val="006600">
                <a:alpha val="23000"/>
              </a:srgbClr>
            </a:glow>
          </a:effectLst>
        </p:spPr>
      </p:pic>
      <p:sp>
        <p:nvSpPr>
          <p:cNvPr id="12292" name="文本框 2"/>
          <p:cNvSpPr txBox="1"/>
          <p:nvPr/>
        </p:nvSpPr>
        <p:spPr>
          <a:xfrm>
            <a:off x="964876" y="3969747"/>
            <a:ext cx="6919492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小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ü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见到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j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q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x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，脱帽行个礼，去掉两点还读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ü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3677"/>
          <a:stretch>
            <a:fillRect/>
          </a:stretch>
        </p:blipFill>
        <p:spPr>
          <a:xfrm>
            <a:off x="435764" y="1345495"/>
            <a:ext cx="2192020" cy="2234367"/>
          </a:xfrm>
          <a:prstGeom prst="rect">
            <a:avLst/>
          </a:prstGeom>
          <a:ln>
            <a:noFill/>
          </a:ln>
          <a:effectLst>
            <a:glow rad="76200">
              <a:srgbClr val="006600">
                <a:alpha val="23000"/>
              </a:srgbClr>
            </a:glow>
          </a:effectLst>
        </p:spPr>
      </p:pic>
      <p:sp>
        <p:nvSpPr>
          <p:cNvPr id="8" name="文本框 7"/>
          <p:cNvSpPr txBox="1"/>
          <p:nvPr/>
        </p:nvSpPr>
        <p:spPr>
          <a:xfrm>
            <a:off x="3253873" y="1070175"/>
            <a:ext cx="264043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j-</a:t>
            </a:r>
            <a:r>
              <a:rPr lang="en-US" altLang="zh-CN" sz="4400" dirty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ü</a:t>
            </a:r>
            <a:r>
              <a:rPr lang="en-US" altLang="zh-CN" sz="4400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—</a:t>
            </a:r>
            <a:r>
              <a:rPr lang="en-US" altLang="zh-CN" sz="4400" dirty="0" err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j</a:t>
            </a:r>
            <a:r>
              <a:rPr lang="en-US" altLang="zh-CN" sz="4400" b="1" dirty="0" err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</a:t>
            </a:r>
            <a:endParaRPr lang="zh-CN" altLang="en-US" sz="44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53874" y="2025295"/>
            <a:ext cx="264043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q-</a:t>
            </a:r>
            <a:r>
              <a:rPr lang="en-US" altLang="zh-CN" sz="4400" dirty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  <a:sym typeface="+mn-ea"/>
              </a:rPr>
              <a:t>ü</a:t>
            </a:r>
            <a:r>
              <a:rPr lang="en-US" altLang="zh-CN" sz="4400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—</a:t>
            </a:r>
            <a:r>
              <a:rPr lang="en-US" altLang="zh-CN" sz="4400" dirty="0" err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q</a:t>
            </a:r>
            <a:r>
              <a:rPr lang="en-US" altLang="zh-CN" sz="4400" b="1" dirty="0" err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</a:t>
            </a:r>
            <a:endParaRPr lang="zh-CN" altLang="en-US" sz="44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99715" y="3062954"/>
            <a:ext cx="264043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x-</a:t>
            </a:r>
            <a:r>
              <a:rPr lang="en-US" altLang="zh-CN" sz="4400" dirty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  <a:sym typeface="+mn-ea"/>
              </a:rPr>
              <a:t>ü</a:t>
            </a:r>
            <a:r>
              <a:rPr lang="en-US" altLang="zh-CN" sz="4400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—</a:t>
            </a:r>
            <a:r>
              <a:rPr lang="en-US" altLang="zh-CN" sz="4400" dirty="0" err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x</a:t>
            </a:r>
            <a:r>
              <a:rPr lang="en-US" altLang="zh-CN" sz="4400" b="1" dirty="0" err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</a:t>
            </a:r>
            <a:endParaRPr lang="zh-CN" altLang="en-US" sz="44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07705" y="258783"/>
            <a:ext cx="5328591" cy="584775"/>
          </a:xfrm>
          <a:prstGeom prst="rect">
            <a:avLst/>
          </a:prstGeom>
          <a:solidFill>
            <a:srgbClr val="CCFFCC">
              <a:alpha val="28000"/>
            </a:srgbClr>
          </a:solidFill>
          <a:ln>
            <a:solidFill>
              <a:srgbClr val="00CC00">
                <a:alpha val="94000"/>
              </a:srgbClr>
            </a:solidFill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/>
            <a:r>
              <a:rPr lang="en-US" altLang="zh-CN" sz="3200" smtClean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 q x </a:t>
            </a:r>
            <a:r>
              <a:rPr lang="zh-CN" altLang="en-US" sz="3200" smtClean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与  </a:t>
            </a:r>
            <a:r>
              <a:rPr lang="en-US" altLang="zh-CN" sz="3200" smtClean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v </a:t>
            </a:r>
            <a:r>
              <a:rPr lang="zh-CN" altLang="en-US" sz="3200" smtClean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拼一拼，读一读</a:t>
            </a:r>
            <a:endParaRPr lang="en-US" altLang="zh-CN" sz="3200" dirty="0">
              <a:solidFill>
                <a:schemeClr val="tx1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6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缺角矩形 36"/>
          <p:cNvSpPr/>
          <p:nvPr/>
        </p:nvSpPr>
        <p:spPr>
          <a:xfrm>
            <a:off x="1331640" y="661298"/>
            <a:ext cx="1265875" cy="3926676"/>
          </a:xfrm>
          <a:prstGeom prst="plaque">
            <a:avLst/>
          </a:prstGeom>
          <a:solidFill>
            <a:srgbClr val="006600">
              <a:alpha val="74000"/>
            </a:srgbClr>
          </a:solidFill>
          <a:ln w="3492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9002" y="154894"/>
            <a:ext cx="3137174" cy="1944244"/>
          </a:xfrm>
          <a:prstGeom prst="rect">
            <a:avLst/>
          </a:prstGeom>
        </p:spPr>
      </p:pic>
      <p:sp>
        <p:nvSpPr>
          <p:cNvPr id="16" name="缺角矩形 15"/>
          <p:cNvSpPr/>
          <p:nvPr/>
        </p:nvSpPr>
        <p:spPr>
          <a:xfrm>
            <a:off x="6505613" y="661298"/>
            <a:ext cx="1265875" cy="3926676"/>
          </a:xfrm>
          <a:prstGeom prst="plaque">
            <a:avLst/>
          </a:prstGeom>
          <a:solidFill>
            <a:srgbClr val="006600"/>
          </a:solidFill>
          <a:ln w="3492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800" kern="0" noProof="1">
              <a:solidFill>
                <a:schemeClr val="bg1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17" name="文本框 4"/>
          <p:cNvSpPr txBox="1">
            <a:spLocks noChangeArrowheads="1"/>
          </p:cNvSpPr>
          <p:nvPr/>
        </p:nvSpPr>
        <p:spPr bwMode="auto">
          <a:xfrm>
            <a:off x="1571402" y="766092"/>
            <a:ext cx="768350" cy="3831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R="0" lvl="0" indent="0" defTabSz="91440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lang="en-US" altLang="zh-CN" sz="5400" b="1" dirty="0" err="1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</a:t>
            </a:r>
            <a:r>
              <a:rPr lang="en-US" altLang="zh-CN" sz="5400" b="1" dirty="0" err="1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  <a:sym typeface="宋体" panose="02010600030101010101" pitchFamily="2" charset="-122"/>
              </a:rPr>
              <a:t>q</a:t>
            </a:r>
            <a:endParaRPr lang="en-US" altLang="zh-CN" sz="5400" b="1" dirty="0">
              <a:solidFill>
                <a:schemeClr val="bg1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  <a:sym typeface="宋体" panose="02010600030101010101" pitchFamily="2" charset="-122"/>
            </a:endParaRPr>
          </a:p>
          <a:p>
            <a:pPr marR="0" lvl="0" indent="0" defTabSz="91440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lang="en-US" altLang="zh-CN" sz="54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x</a:t>
            </a:r>
            <a:endParaRPr lang="en-US" altLang="zh-CN" sz="5400" b="1" dirty="0">
              <a:solidFill>
                <a:schemeClr val="bg1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705026" y="2044700"/>
            <a:ext cx="1443038" cy="1457325"/>
          </a:xfrm>
          <a:prstGeom prst="ellipse">
            <a:avLst/>
          </a:prstGeom>
          <a:noFill/>
          <a:ln w="8255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2027963" y="1600704"/>
            <a:ext cx="1677063" cy="978195"/>
          </a:xfrm>
          <a:prstGeom prst="line">
            <a:avLst/>
          </a:prstGeom>
          <a:noFill/>
          <a:ln w="34925" cap="flat" cmpd="sng" algn="ctr">
            <a:solidFill>
              <a:srgbClr val="000000"/>
            </a:solidFill>
            <a:prstDash val="solid"/>
            <a:miter lim="800000"/>
          </a:ln>
          <a:effectLst/>
        </p:spPr>
      </p:cxnSp>
      <p:cxnSp>
        <p:nvCxnSpPr>
          <p:cNvPr id="20" name="直接连接符 19"/>
          <p:cNvCxnSpPr/>
          <p:nvPr/>
        </p:nvCxnSpPr>
        <p:spPr>
          <a:xfrm>
            <a:off x="2195736" y="2859782"/>
            <a:ext cx="1509290" cy="0"/>
          </a:xfrm>
          <a:prstGeom prst="line">
            <a:avLst/>
          </a:prstGeom>
          <a:noFill/>
          <a:ln w="34925" cap="flat" cmpd="sng" algn="ctr">
            <a:solidFill>
              <a:srgbClr val="000000"/>
            </a:solidFill>
            <a:prstDash val="solid"/>
            <a:miter lim="800000"/>
          </a:ln>
          <a:effectLst/>
        </p:spPr>
      </p:cxnSp>
      <p:cxnSp>
        <p:nvCxnSpPr>
          <p:cNvPr id="21" name="直接连接符 20"/>
          <p:cNvCxnSpPr/>
          <p:nvPr/>
        </p:nvCxnSpPr>
        <p:spPr>
          <a:xfrm flipV="1">
            <a:off x="2027963" y="3068995"/>
            <a:ext cx="1751949" cy="942915"/>
          </a:xfrm>
          <a:prstGeom prst="line">
            <a:avLst/>
          </a:prstGeom>
          <a:noFill/>
          <a:ln w="34925" cap="flat" cmpd="sng" algn="ctr">
            <a:solidFill>
              <a:srgbClr val="000000"/>
            </a:solidFill>
            <a:prstDash val="solid"/>
            <a:miter lim="800000"/>
          </a:ln>
          <a:effectLst/>
        </p:spPr>
      </p:cxn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3995936" y="2139702"/>
            <a:ext cx="806631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8800" dirty="0">
                <a:latin typeface="汉语拼音" panose="020B0604020202020204" pitchFamily="34" charset="0"/>
                <a:cs typeface="汉语拼音" panose="020B0604020202020204" pitchFamily="34" charset="0"/>
              </a:rPr>
              <a:t>ǖ</a:t>
            </a:r>
            <a:endParaRPr lang="zh-CN" altLang="en-US" sz="88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cxnSp>
        <p:nvCxnSpPr>
          <p:cNvPr id="23" name="直接箭头连接符 22"/>
          <p:cNvCxnSpPr/>
          <p:nvPr/>
        </p:nvCxnSpPr>
        <p:spPr>
          <a:xfrm flipV="1">
            <a:off x="5108558" y="1419622"/>
            <a:ext cx="1388382" cy="1080120"/>
          </a:xfrm>
          <a:prstGeom prst="straightConnector1">
            <a:avLst/>
          </a:prstGeom>
          <a:noFill/>
          <a:ln w="34925" cap="flat" cmpd="sng" algn="ctr">
            <a:solidFill>
              <a:srgbClr val="000000"/>
            </a:solidFill>
            <a:prstDash val="solid"/>
            <a:miter lim="800000"/>
            <a:tailEnd type="arrow" w="med" len="med"/>
          </a:ln>
          <a:effectLst/>
        </p:spPr>
      </p:cxn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6618238" y="845375"/>
            <a:ext cx="155416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5400" b="1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jū</a:t>
            </a:r>
            <a:endParaRPr lang="en-US" altLang="zh-CN" sz="5400" b="1" dirty="0">
              <a:solidFill>
                <a:schemeClr val="bg1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6600069" y="2268061"/>
            <a:ext cx="155416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54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qū</a:t>
            </a:r>
            <a:endParaRPr lang="en-US" altLang="zh-CN" sz="5400" b="1" dirty="0">
              <a:solidFill>
                <a:schemeClr val="bg1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6640956" y="3376612"/>
            <a:ext cx="128746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R="0" lvl="0" indent="0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lang="en-US" altLang="zh-CN" sz="5400" b="1" smtClean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  <a:sym typeface="宋体" panose="02010600030101010101" pitchFamily="2" charset="-122"/>
              </a:rPr>
              <a:t>xū</a:t>
            </a:r>
            <a:endParaRPr lang="en-US" altLang="zh-CN" sz="5400" b="1" dirty="0">
              <a:solidFill>
                <a:schemeClr val="bg1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  <a:sym typeface="宋体" panose="02010600030101010101" pitchFamily="2" charset="-122"/>
            </a:endParaRPr>
          </a:p>
        </p:txBody>
      </p:sp>
      <p:cxnSp>
        <p:nvCxnSpPr>
          <p:cNvPr id="28" name="直接箭头连接符 27"/>
          <p:cNvCxnSpPr/>
          <p:nvPr/>
        </p:nvCxnSpPr>
        <p:spPr>
          <a:xfrm>
            <a:off x="5148064" y="2867451"/>
            <a:ext cx="1348876" cy="0"/>
          </a:xfrm>
          <a:prstGeom prst="straightConnector1">
            <a:avLst/>
          </a:prstGeom>
          <a:noFill/>
          <a:ln w="34925" cap="flat" cmpd="sng" algn="ctr">
            <a:solidFill>
              <a:srgbClr val="000000"/>
            </a:solidFill>
            <a:prstDash val="solid"/>
            <a:miter lim="800000"/>
            <a:tailEnd type="arrow" w="med" len="med"/>
          </a:ln>
          <a:effectLst/>
        </p:spPr>
      </p:cxnSp>
      <p:cxnSp>
        <p:nvCxnSpPr>
          <p:cNvPr id="29" name="直接箭头连接符 28"/>
          <p:cNvCxnSpPr/>
          <p:nvPr/>
        </p:nvCxnSpPr>
        <p:spPr>
          <a:xfrm>
            <a:off x="5004048" y="3191391"/>
            <a:ext cx="1492892" cy="820519"/>
          </a:xfrm>
          <a:prstGeom prst="straightConnector1">
            <a:avLst/>
          </a:prstGeom>
          <a:noFill/>
          <a:ln w="34925" cap="flat" cmpd="sng" algn="ctr">
            <a:solidFill>
              <a:srgbClr val="000000"/>
            </a:solidFill>
            <a:prstDash val="solid"/>
            <a:miter lim="800000"/>
            <a:tailEnd type="arrow" w="med" len="med"/>
          </a:ln>
          <a:effectLst/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092" y="2283718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8018" y="2283718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7548" y="2283718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092" y="3601961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1558" y="3601961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0088" y="3601961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圆角矩形 4"/>
          <p:cNvSpPr/>
          <p:nvPr/>
        </p:nvSpPr>
        <p:spPr>
          <a:xfrm>
            <a:off x="605111" y="2286659"/>
            <a:ext cx="1271678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CN" sz="4400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jǔ</a:t>
            </a:r>
            <a:endParaRPr lang="en-US" altLang="zh-CN" sz="4400" dirty="0" err="1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578665" y="2286659"/>
            <a:ext cx="1263421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CN" sz="4400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qù</a:t>
            </a:r>
            <a:endParaRPr lang="en-US" altLang="zh-CN" sz="4400" dirty="0" err="1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646250" y="2286659"/>
            <a:ext cx="1221894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CN" sz="4400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xǔ</a:t>
            </a:r>
            <a:endParaRPr lang="en-US" altLang="zh-CN" sz="4400" dirty="0" err="1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630466" y="3588757"/>
            <a:ext cx="1246323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CN" sz="4400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xù</a:t>
            </a:r>
            <a:endParaRPr lang="en-US" altLang="zh-CN" sz="4400" dirty="0" err="1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671845" y="3588757"/>
            <a:ext cx="1268307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CN" sz="4400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qú</a:t>
            </a:r>
            <a:endParaRPr lang="zh-CN" altLang="en-US" sz="1600" dirty="0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578666" y="3588757"/>
            <a:ext cx="1263420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/>
            <a:r>
              <a:rPr lang="en-US" altLang="zh-CN" sz="4400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jù</a:t>
            </a:r>
            <a:endParaRPr lang="zh-CN" altLang="en-US" sz="4400" dirty="0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9512" y="843558"/>
            <a:ext cx="8964488" cy="119571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    每读对一个卡片就会得到卡片背面的小红花，看谁得到的小红花最多！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639" y="795693"/>
            <a:ext cx="681584" cy="62612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" name="组合 18"/>
          <p:cNvGrpSpPr/>
          <p:nvPr/>
        </p:nvGrpSpPr>
        <p:grpSpPr>
          <a:xfrm>
            <a:off x="2483768" y="125219"/>
            <a:ext cx="4205684" cy="646331"/>
            <a:chOff x="-386554" y="3797627"/>
            <a:chExt cx="4205684" cy="646331"/>
          </a:xfrm>
        </p:grpSpPr>
        <p:sp>
          <p:nvSpPr>
            <p:cNvPr id="20" name="文本框 15"/>
            <p:cNvSpPr txBox="1"/>
            <p:nvPr/>
          </p:nvSpPr>
          <p:spPr>
            <a:xfrm>
              <a:off x="477542" y="3797627"/>
              <a:ext cx="248623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smtClean="0">
                  <a:latin typeface="宋体" panose="02010600030101010101" pitchFamily="2" charset="-122"/>
                  <a:ea typeface="宋体" panose="02010600030101010101" pitchFamily="2" charset="-122"/>
                </a:rPr>
                <a:t>拼读小红花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-386554" y="3827591"/>
              <a:ext cx="4205684" cy="546100"/>
              <a:chOff x="1730898" y="409406"/>
              <a:chExt cx="4205684" cy="546100"/>
            </a:xfrm>
          </p:grpSpPr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730898" y="409406"/>
                <a:ext cx="749300" cy="54610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flipH="1">
                <a:off x="5187282" y="409406"/>
                <a:ext cx="749300" cy="546100"/>
              </a:xfrm>
              <a:prstGeom prst="rect">
                <a:avLst/>
              </a:prstGeom>
            </p:spPr>
          </p:pic>
        </p:grpSp>
      </p:grp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5780" y="2283718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320" y="3601961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圆角矩形 25"/>
          <p:cNvSpPr/>
          <p:nvPr/>
        </p:nvSpPr>
        <p:spPr>
          <a:xfrm>
            <a:off x="6734482" y="2286659"/>
            <a:ext cx="1221894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CN" sz="440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jú</a:t>
            </a:r>
            <a:endParaRPr lang="en-US" altLang="zh-CN" sz="4400" dirty="0" err="1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6760077" y="3588757"/>
            <a:ext cx="1268307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CN" sz="4400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xú</a:t>
            </a:r>
            <a:endParaRPr lang="zh-CN" altLang="en-US" sz="1600" dirty="0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组合 86"/>
          <p:cNvGrpSpPr/>
          <p:nvPr/>
        </p:nvGrpSpPr>
        <p:grpSpPr>
          <a:xfrm>
            <a:off x="1153469" y="1491630"/>
            <a:ext cx="1041035" cy="1436751"/>
            <a:chOff x="395536" y="771550"/>
            <a:chExt cx="1329067" cy="1479500"/>
          </a:xfrm>
        </p:grpSpPr>
        <p:sp>
          <p:nvSpPr>
            <p:cNvPr id="88" name="圆角矩形 87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0" name="Rectangle 1"/>
            <p:cNvSpPr>
              <a:spLocks noChangeArrowheads="1"/>
            </p:cNvSpPr>
            <p:nvPr/>
          </p:nvSpPr>
          <p:spPr bwMode="auto">
            <a:xfrm>
              <a:off x="395536" y="1006486"/>
              <a:ext cx="1329067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y</a:t>
              </a:r>
              <a:endParaRPr lang="zh-CN" altLang="en-US" sz="60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2305844" y="1491630"/>
            <a:ext cx="1041034" cy="1436751"/>
            <a:chOff x="395537" y="771550"/>
            <a:chExt cx="1329066" cy="1479500"/>
          </a:xfrm>
        </p:grpSpPr>
        <p:sp>
          <p:nvSpPr>
            <p:cNvPr id="92" name="圆角矩形 91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3" name="Rectangle 1"/>
            <p:cNvSpPr>
              <a:spLocks noChangeArrowheads="1"/>
            </p:cNvSpPr>
            <p:nvPr/>
          </p:nvSpPr>
          <p:spPr bwMode="auto">
            <a:xfrm>
              <a:off x="395537" y="1006487"/>
              <a:ext cx="1329066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w</a:t>
              </a:r>
              <a:endParaRPr lang="zh-CN" altLang="en-US" sz="96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3458217" y="1491630"/>
            <a:ext cx="1066309" cy="1436751"/>
            <a:chOff x="395536" y="771550"/>
            <a:chExt cx="1361334" cy="1479500"/>
          </a:xfrm>
        </p:grpSpPr>
        <p:sp>
          <p:nvSpPr>
            <p:cNvPr id="95" name="圆角矩形 94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6" name="Rectangle 1"/>
            <p:cNvSpPr>
              <a:spLocks noChangeArrowheads="1"/>
            </p:cNvSpPr>
            <p:nvPr/>
          </p:nvSpPr>
          <p:spPr bwMode="auto">
            <a:xfrm>
              <a:off x="395536" y="1006486"/>
              <a:ext cx="1361334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b</a:t>
              </a:r>
              <a:endParaRPr lang="zh-CN" altLang="en-US" sz="96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4610591" y="1491630"/>
            <a:ext cx="1057989" cy="1436751"/>
            <a:chOff x="395536" y="771550"/>
            <a:chExt cx="1350712" cy="1479500"/>
          </a:xfrm>
        </p:grpSpPr>
        <p:sp>
          <p:nvSpPr>
            <p:cNvPr id="98" name="圆角矩形 97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9" name="Rectangle 1"/>
            <p:cNvSpPr>
              <a:spLocks noChangeArrowheads="1"/>
            </p:cNvSpPr>
            <p:nvPr/>
          </p:nvSpPr>
          <p:spPr bwMode="auto">
            <a:xfrm>
              <a:off x="395536" y="1006486"/>
              <a:ext cx="1350712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p</a:t>
              </a:r>
              <a:endParaRPr lang="zh-CN" altLang="en-US" sz="96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5762966" y="1491630"/>
            <a:ext cx="1041282" cy="1436751"/>
            <a:chOff x="395537" y="771550"/>
            <a:chExt cx="1329382" cy="1479500"/>
          </a:xfrm>
        </p:grpSpPr>
        <p:sp>
          <p:nvSpPr>
            <p:cNvPr id="101" name="圆角矩形 100"/>
            <p:cNvSpPr/>
            <p:nvPr/>
          </p:nvSpPr>
          <p:spPr>
            <a:xfrm>
              <a:off x="395537" y="771550"/>
              <a:ext cx="1329065" cy="14795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2" name="Rectangle 1"/>
            <p:cNvSpPr>
              <a:spLocks noChangeArrowheads="1"/>
            </p:cNvSpPr>
            <p:nvPr/>
          </p:nvSpPr>
          <p:spPr bwMode="auto">
            <a:xfrm>
              <a:off x="395537" y="1006486"/>
              <a:ext cx="1329382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m</a:t>
              </a:r>
              <a:endParaRPr lang="zh-CN" altLang="en-US" sz="60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6915342" y="1491630"/>
            <a:ext cx="1041034" cy="1436751"/>
            <a:chOff x="395537" y="771550"/>
            <a:chExt cx="1329066" cy="1479500"/>
          </a:xfrm>
        </p:grpSpPr>
        <p:sp>
          <p:nvSpPr>
            <p:cNvPr id="104" name="圆角矩形 103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5" name="Rectangle 1"/>
            <p:cNvSpPr>
              <a:spLocks noChangeArrowheads="1"/>
            </p:cNvSpPr>
            <p:nvPr/>
          </p:nvSpPr>
          <p:spPr bwMode="auto">
            <a:xfrm>
              <a:off x="395537" y="1006486"/>
              <a:ext cx="1329066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f</a:t>
              </a:r>
              <a:endParaRPr lang="zh-CN" altLang="en-US" sz="60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539552" y="3219820"/>
            <a:ext cx="1041034" cy="1436751"/>
            <a:chOff x="395537" y="771550"/>
            <a:chExt cx="1329066" cy="1479500"/>
          </a:xfrm>
        </p:grpSpPr>
        <p:sp>
          <p:nvSpPr>
            <p:cNvPr id="107" name="圆角矩形 106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8" name="Rectangle 1"/>
            <p:cNvSpPr>
              <a:spLocks noChangeArrowheads="1"/>
            </p:cNvSpPr>
            <p:nvPr/>
          </p:nvSpPr>
          <p:spPr bwMode="auto">
            <a:xfrm>
              <a:off x="395537" y="1006488"/>
              <a:ext cx="1329066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d</a:t>
              </a:r>
              <a:endParaRPr lang="zh-CN" altLang="en-US" sz="96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1694176" y="3219820"/>
            <a:ext cx="1056008" cy="1436751"/>
            <a:chOff x="376420" y="771550"/>
            <a:chExt cx="1348183" cy="1479500"/>
          </a:xfrm>
        </p:grpSpPr>
        <p:sp>
          <p:nvSpPr>
            <p:cNvPr id="110" name="圆角矩形 109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1" name="Rectangle 1"/>
            <p:cNvSpPr>
              <a:spLocks noChangeArrowheads="1"/>
            </p:cNvSpPr>
            <p:nvPr/>
          </p:nvSpPr>
          <p:spPr bwMode="auto">
            <a:xfrm>
              <a:off x="376420" y="1006488"/>
              <a:ext cx="1348183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t</a:t>
              </a:r>
              <a:endParaRPr lang="zh-CN" altLang="en-US" sz="96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2863774" y="3219820"/>
            <a:ext cx="1041034" cy="1436751"/>
            <a:chOff x="395537" y="771550"/>
            <a:chExt cx="1329066" cy="1479500"/>
          </a:xfrm>
        </p:grpSpPr>
        <p:sp>
          <p:nvSpPr>
            <p:cNvPr id="113" name="圆角矩形 112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4" name="Rectangle 1"/>
            <p:cNvSpPr>
              <a:spLocks noChangeArrowheads="1"/>
            </p:cNvSpPr>
            <p:nvPr/>
          </p:nvSpPr>
          <p:spPr bwMode="auto">
            <a:xfrm>
              <a:off x="395537" y="1006488"/>
              <a:ext cx="1329066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n</a:t>
              </a:r>
              <a:endParaRPr lang="zh-CN" altLang="en-US" sz="96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4018398" y="3219821"/>
            <a:ext cx="1041034" cy="1436752"/>
            <a:chOff x="395537" y="771550"/>
            <a:chExt cx="1329066" cy="1479499"/>
          </a:xfrm>
        </p:grpSpPr>
        <p:sp>
          <p:nvSpPr>
            <p:cNvPr id="116" name="圆角矩形 115"/>
            <p:cNvSpPr/>
            <p:nvPr/>
          </p:nvSpPr>
          <p:spPr>
            <a:xfrm>
              <a:off x="395537" y="771550"/>
              <a:ext cx="1329066" cy="1479499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7" name="Rectangle 1"/>
            <p:cNvSpPr>
              <a:spLocks noChangeArrowheads="1"/>
            </p:cNvSpPr>
            <p:nvPr/>
          </p:nvSpPr>
          <p:spPr bwMode="auto">
            <a:xfrm>
              <a:off x="395537" y="1006487"/>
              <a:ext cx="1329066" cy="102211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l</a:t>
              </a:r>
              <a:endParaRPr lang="zh-CN" altLang="en-US" sz="60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5173022" y="3219820"/>
            <a:ext cx="1062064" cy="1436752"/>
            <a:chOff x="395537" y="771550"/>
            <a:chExt cx="1355915" cy="1479499"/>
          </a:xfrm>
        </p:grpSpPr>
        <p:sp>
          <p:nvSpPr>
            <p:cNvPr id="119" name="圆角矩形 118"/>
            <p:cNvSpPr/>
            <p:nvPr/>
          </p:nvSpPr>
          <p:spPr>
            <a:xfrm>
              <a:off x="395537" y="771550"/>
              <a:ext cx="1329066" cy="1479499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0" name="Rectangle 1"/>
            <p:cNvSpPr>
              <a:spLocks noChangeArrowheads="1"/>
            </p:cNvSpPr>
            <p:nvPr/>
          </p:nvSpPr>
          <p:spPr bwMode="auto">
            <a:xfrm>
              <a:off x="422386" y="1006487"/>
              <a:ext cx="1329066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g</a:t>
              </a:r>
              <a:endParaRPr lang="zh-CN" altLang="en-US" sz="60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6348676" y="3219820"/>
            <a:ext cx="1041034" cy="1436752"/>
            <a:chOff x="395537" y="771550"/>
            <a:chExt cx="1329066" cy="1479499"/>
          </a:xfrm>
        </p:grpSpPr>
        <p:sp>
          <p:nvSpPr>
            <p:cNvPr id="122" name="圆角矩形 121"/>
            <p:cNvSpPr/>
            <p:nvPr/>
          </p:nvSpPr>
          <p:spPr>
            <a:xfrm>
              <a:off x="395537" y="771550"/>
              <a:ext cx="1329066" cy="1479499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3" name="Rectangle 1"/>
            <p:cNvSpPr>
              <a:spLocks noChangeArrowheads="1"/>
            </p:cNvSpPr>
            <p:nvPr/>
          </p:nvSpPr>
          <p:spPr bwMode="auto">
            <a:xfrm>
              <a:off x="395537" y="1006487"/>
              <a:ext cx="1329066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Meiryo" panose="020B0604030504040204" pitchFamily="34" charset="-128"/>
                  <a:cs typeface="汉语拼音" panose="020B0604020202020204" pitchFamily="34" charset="0"/>
                </a:rPr>
                <a:t>k</a:t>
              </a:r>
              <a:endParaRPr lang="zh-CN" altLang="en-US" sz="6000" b="1" dirty="0">
                <a:solidFill>
                  <a:schemeClr val="bg1"/>
                </a:solidFill>
                <a:latin typeface="汉语拼音" panose="020B0604020202020204" pitchFamily="34" charset="0"/>
                <a:ea typeface="Meiryo" panose="020B0604030504040204" pitchFamily="34" charset="-128"/>
                <a:cs typeface="汉语拼音" panose="020B0604020202020204" pitchFamily="34" charset="0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7503298" y="3219820"/>
            <a:ext cx="1041034" cy="1436752"/>
            <a:chOff x="395537" y="771550"/>
            <a:chExt cx="1329066" cy="1479499"/>
          </a:xfrm>
        </p:grpSpPr>
        <p:sp>
          <p:nvSpPr>
            <p:cNvPr id="125" name="圆角矩形 124"/>
            <p:cNvSpPr/>
            <p:nvPr/>
          </p:nvSpPr>
          <p:spPr>
            <a:xfrm>
              <a:off x="395537" y="771550"/>
              <a:ext cx="1329066" cy="1479499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6" name="Rectangle 1"/>
            <p:cNvSpPr>
              <a:spLocks noChangeArrowheads="1"/>
            </p:cNvSpPr>
            <p:nvPr/>
          </p:nvSpPr>
          <p:spPr bwMode="auto">
            <a:xfrm>
              <a:off x="395537" y="1006488"/>
              <a:ext cx="1329066" cy="102211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h</a:t>
              </a:r>
              <a:endParaRPr lang="zh-CN" altLang="en-US" sz="60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3469" y="1495039"/>
            <a:ext cx="1041035" cy="1436751"/>
            <a:chOff x="395536" y="771550"/>
            <a:chExt cx="1329067" cy="1479500"/>
          </a:xfrm>
        </p:grpSpPr>
        <p:sp>
          <p:nvSpPr>
            <p:cNvPr id="3" name="圆角矩形 2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9" name="Rectangle 1"/>
            <p:cNvSpPr>
              <a:spLocks noChangeArrowheads="1"/>
            </p:cNvSpPr>
            <p:nvPr/>
          </p:nvSpPr>
          <p:spPr bwMode="auto">
            <a:xfrm>
              <a:off x="395536" y="1006486"/>
              <a:ext cx="1329067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1</a:t>
              </a:r>
              <a:endParaRPr lang="zh-CN" altLang="en-US" sz="6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305844" y="1495039"/>
            <a:ext cx="1041034" cy="1436751"/>
            <a:chOff x="395537" y="771550"/>
            <a:chExt cx="1329066" cy="1479500"/>
          </a:xfrm>
        </p:grpSpPr>
        <p:sp>
          <p:nvSpPr>
            <p:cNvPr id="39" name="圆角矩形 38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0" name="Rectangle 1"/>
            <p:cNvSpPr>
              <a:spLocks noChangeArrowheads="1"/>
            </p:cNvSpPr>
            <p:nvPr/>
          </p:nvSpPr>
          <p:spPr bwMode="auto">
            <a:xfrm>
              <a:off x="395537" y="1006486"/>
              <a:ext cx="1329066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2</a:t>
              </a:r>
              <a:endParaRPr lang="zh-CN" altLang="en-US" sz="9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458217" y="1495039"/>
            <a:ext cx="1066309" cy="1436751"/>
            <a:chOff x="395536" y="771550"/>
            <a:chExt cx="1361334" cy="1479500"/>
          </a:xfrm>
        </p:grpSpPr>
        <p:sp>
          <p:nvSpPr>
            <p:cNvPr id="42" name="圆角矩形 41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3" name="Rectangle 1"/>
            <p:cNvSpPr>
              <a:spLocks noChangeArrowheads="1"/>
            </p:cNvSpPr>
            <p:nvPr/>
          </p:nvSpPr>
          <p:spPr bwMode="auto">
            <a:xfrm>
              <a:off x="395536" y="1006486"/>
              <a:ext cx="1361334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3</a:t>
              </a:r>
              <a:endParaRPr lang="zh-CN" altLang="en-US" sz="9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610591" y="1495039"/>
            <a:ext cx="1057989" cy="1436751"/>
            <a:chOff x="395536" y="771550"/>
            <a:chExt cx="1350712" cy="1479500"/>
          </a:xfrm>
        </p:grpSpPr>
        <p:sp>
          <p:nvSpPr>
            <p:cNvPr id="45" name="圆角矩形 44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6" name="Rectangle 1"/>
            <p:cNvSpPr>
              <a:spLocks noChangeArrowheads="1"/>
            </p:cNvSpPr>
            <p:nvPr/>
          </p:nvSpPr>
          <p:spPr bwMode="auto">
            <a:xfrm>
              <a:off x="395536" y="1006486"/>
              <a:ext cx="1350712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4</a:t>
              </a:r>
              <a:endParaRPr lang="zh-CN" altLang="en-US" sz="9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762966" y="1495039"/>
            <a:ext cx="1041282" cy="1436751"/>
            <a:chOff x="395537" y="771550"/>
            <a:chExt cx="1329382" cy="1479500"/>
          </a:xfrm>
        </p:grpSpPr>
        <p:sp>
          <p:nvSpPr>
            <p:cNvPr id="48" name="圆角矩形 47"/>
            <p:cNvSpPr/>
            <p:nvPr/>
          </p:nvSpPr>
          <p:spPr>
            <a:xfrm>
              <a:off x="395537" y="771550"/>
              <a:ext cx="1329065" cy="14795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9" name="Rectangle 1"/>
            <p:cNvSpPr>
              <a:spLocks noChangeArrowheads="1"/>
            </p:cNvSpPr>
            <p:nvPr/>
          </p:nvSpPr>
          <p:spPr bwMode="auto">
            <a:xfrm>
              <a:off x="395537" y="1006486"/>
              <a:ext cx="1329382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5</a:t>
              </a:r>
              <a:endParaRPr lang="zh-CN" altLang="en-US" sz="6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915342" y="1495039"/>
            <a:ext cx="1041034" cy="1436751"/>
            <a:chOff x="395537" y="771550"/>
            <a:chExt cx="1329066" cy="1479500"/>
          </a:xfrm>
        </p:grpSpPr>
        <p:sp>
          <p:nvSpPr>
            <p:cNvPr id="51" name="圆角矩形 50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2" name="Rectangle 1"/>
            <p:cNvSpPr>
              <a:spLocks noChangeArrowheads="1"/>
            </p:cNvSpPr>
            <p:nvPr/>
          </p:nvSpPr>
          <p:spPr bwMode="auto">
            <a:xfrm>
              <a:off x="395537" y="1006486"/>
              <a:ext cx="1329066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6</a:t>
              </a:r>
              <a:endParaRPr lang="zh-CN" altLang="en-US" sz="6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39552" y="3223229"/>
            <a:ext cx="1041034" cy="1436751"/>
            <a:chOff x="395537" y="771550"/>
            <a:chExt cx="1329066" cy="1479500"/>
          </a:xfrm>
        </p:grpSpPr>
        <p:sp>
          <p:nvSpPr>
            <p:cNvPr id="60" name="圆角矩形 59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1" name="Rectangle 1"/>
            <p:cNvSpPr>
              <a:spLocks noChangeArrowheads="1"/>
            </p:cNvSpPr>
            <p:nvPr/>
          </p:nvSpPr>
          <p:spPr bwMode="auto">
            <a:xfrm>
              <a:off x="395537" y="1006488"/>
              <a:ext cx="1329066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7</a:t>
              </a:r>
              <a:endParaRPr lang="zh-CN" altLang="en-US" sz="9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694176" y="3223229"/>
            <a:ext cx="1056008" cy="1436751"/>
            <a:chOff x="376420" y="771550"/>
            <a:chExt cx="1348183" cy="1479500"/>
          </a:xfrm>
        </p:grpSpPr>
        <p:sp>
          <p:nvSpPr>
            <p:cNvPr id="63" name="圆角矩形 62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4" name="Rectangle 1"/>
            <p:cNvSpPr>
              <a:spLocks noChangeArrowheads="1"/>
            </p:cNvSpPr>
            <p:nvPr/>
          </p:nvSpPr>
          <p:spPr bwMode="auto">
            <a:xfrm>
              <a:off x="376420" y="1006488"/>
              <a:ext cx="1348183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8</a:t>
              </a:r>
              <a:endParaRPr lang="zh-CN" altLang="en-US" sz="9600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2863774" y="3223229"/>
            <a:ext cx="1041034" cy="1436751"/>
            <a:chOff x="395537" y="771550"/>
            <a:chExt cx="1329066" cy="1479500"/>
          </a:xfrm>
        </p:grpSpPr>
        <p:sp>
          <p:nvSpPr>
            <p:cNvPr id="66" name="圆角矩形 65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7" name="Rectangle 1"/>
            <p:cNvSpPr>
              <a:spLocks noChangeArrowheads="1"/>
            </p:cNvSpPr>
            <p:nvPr/>
          </p:nvSpPr>
          <p:spPr bwMode="auto">
            <a:xfrm>
              <a:off x="395537" y="1006488"/>
              <a:ext cx="1329066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9</a:t>
              </a:r>
              <a:endParaRPr lang="zh-CN" altLang="en-US" sz="9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4018398" y="3223230"/>
            <a:ext cx="1041034" cy="1436752"/>
            <a:chOff x="395537" y="771550"/>
            <a:chExt cx="1329066" cy="1479499"/>
          </a:xfrm>
        </p:grpSpPr>
        <p:sp>
          <p:nvSpPr>
            <p:cNvPr id="69" name="圆角矩形 68"/>
            <p:cNvSpPr/>
            <p:nvPr/>
          </p:nvSpPr>
          <p:spPr>
            <a:xfrm>
              <a:off x="395537" y="771550"/>
              <a:ext cx="1329066" cy="1479499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0" name="Rectangle 1"/>
            <p:cNvSpPr>
              <a:spLocks noChangeArrowheads="1"/>
            </p:cNvSpPr>
            <p:nvPr/>
          </p:nvSpPr>
          <p:spPr bwMode="auto">
            <a:xfrm>
              <a:off x="395537" y="1006487"/>
              <a:ext cx="1329066" cy="102211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10</a:t>
              </a:r>
              <a:endParaRPr lang="zh-CN" altLang="en-US" sz="6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173022" y="3223229"/>
            <a:ext cx="1062064" cy="1436752"/>
            <a:chOff x="395537" y="771550"/>
            <a:chExt cx="1355915" cy="1479499"/>
          </a:xfrm>
        </p:grpSpPr>
        <p:sp>
          <p:nvSpPr>
            <p:cNvPr id="72" name="圆角矩形 71"/>
            <p:cNvSpPr/>
            <p:nvPr/>
          </p:nvSpPr>
          <p:spPr>
            <a:xfrm>
              <a:off x="395537" y="771550"/>
              <a:ext cx="1329066" cy="1479499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3" name="Rectangle 1"/>
            <p:cNvSpPr>
              <a:spLocks noChangeArrowheads="1"/>
            </p:cNvSpPr>
            <p:nvPr/>
          </p:nvSpPr>
          <p:spPr bwMode="auto">
            <a:xfrm>
              <a:off x="422386" y="1006487"/>
              <a:ext cx="1329066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11</a:t>
              </a:r>
              <a:endParaRPr lang="zh-CN" altLang="en-US" sz="6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348676" y="3223229"/>
            <a:ext cx="1041034" cy="1436752"/>
            <a:chOff x="395537" y="771550"/>
            <a:chExt cx="1329066" cy="1479499"/>
          </a:xfrm>
        </p:grpSpPr>
        <p:sp>
          <p:nvSpPr>
            <p:cNvPr id="75" name="圆角矩形 74"/>
            <p:cNvSpPr/>
            <p:nvPr/>
          </p:nvSpPr>
          <p:spPr>
            <a:xfrm>
              <a:off x="395537" y="771550"/>
              <a:ext cx="1329066" cy="1479499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6" name="Rectangle 1"/>
            <p:cNvSpPr>
              <a:spLocks noChangeArrowheads="1"/>
            </p:cNvSpPr>
            <p:nvPr/>
          </p:nvSpPr>
          <p:spPr bwMode="auto">
            <a:xfrm>
              <a:off x="395537" y="1006487"/>
              <a:ext cx="1329066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12</a:t>
              </a:r>
              <a:endParaRPr lang="zh-CN" altLang="en-US" sz="6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7503298" y="3223229"/>
            <a:ext cx="1041034" cy="1436752"/>
            <a:chOff x="395537" y="771550"/>
            <a:chExt cx="1329066" cy="1479499"/>
          </a:xfrm>
        </p:grpSpPr>
        <p:sp>
          <p:nvSpPr>
            <p:cNvPr id="78" name="圆角矩形 77"/>
            <p:cNvSpPr/>
            <p:nvPr/>
          </p:nvSpPr>
          <p:spPr>
            <a:xfrm>
              <a:off x="395537" y="771550"/>
              <a:ext cx="1329066" cy="1479499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9" name="Rectangle 1"/>
            <p:cNvSpPr>
              <a:spLocks noChangeArrowheads="1"/>
            </p:cNvSpPr>
            <p:nvPr/>
          </p:nvSpPr>
          <p:spPr bwMode="auto">
            <a:xfrm>
              <a:off x="395537" y="1006488"/>
              <a:ext cx="1329066" cy="102211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13</a:t>
              </a:r>
              <a:endParaRPr lang="zh-CN" altLang="en-US" sz="6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80" name="Text Box 15"/>
          <p:cNvSpPr txBox="1">
            <a:spLocks noChangeArrowheads="1"/>
          </p:cNvSpPr>
          <p:nvPr/>
        </p:nvSpPr>
        <p:spPr bwMode="auto">
          <a:xfrm>
            <a:off x="179512" y="701283"/>
            <a:ext cx="383888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声母卡片翻翻翻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3164416" y="125219"/>
            <a:ext cx="2816764" cy="646331"/>
            <a:chOff x="5499652" y="3435846"/>
            <a:chExt cx="2816764" cy="646331"/>
          </a:xfrm>
        </p:grpSpPr>
        <p:sp>
          <p:nvSpPr>
            <p:cNvPr id="89" name="文本框 15"/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第一课时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7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  <p:sp>
          <p:nvSpPr>
            <p:cNvPr id="128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2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2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2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2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25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25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5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4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500"/>
                            </p:stCondLst>
                            <p:childTnLst>
                              <p:par>
                                <p:cTn id="13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6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8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00"/>
                            </p:stCondLst>
                            <p:childTnLst>
                              <p:par>
                                <p:cTn id="15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" dur="25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5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2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500"/>
                            </p:stCondLst>
                            <p:childTnLst>
                              <p:par>
                                <p:cTn id="16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25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5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6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00"/>
                            </p:stCondLst>
                            <p:childTnLst>
                              <p:par>
                                <p:cTn id="17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4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-2000"/>
                    </a14:imgEffect>
                    <a14:imgEffect>
                      <a14:saturation sat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942" r="9146"/>
          <a:stretch>
            <a:fillRect/>
          </a:stretch>
        </p:blipFill>
        <p:spPr bwMode="auto">
          <a:xfrm>
            <a:off x="2972435" y="1729276"/>
            <a:ext cx="4134116" cy="2858697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1403648" y="2835458"/>
            <a:ext cx="3384376" cy="646331"/>
          </a:xfrm>
          <a:prstGeom prst="rect">
            <a:avLst/>
          </a:prstGeom>
          <a:solidFill>
            <a:srgbClr val="006600"/>
          </a:solidFill>
          <a:ln>
            <a:noFill/>
          </a:ln>
          <a:effectLst>
            <a:outerShdw blurRad="63500" dist="50800" dir="5400000" sx="101000" sy="101000" algn="ctr" rotWithShape="0">
              <a:schemeClr val="accent6">
                <a:lumMod val="75000"/>
              </a:schemeClr>
            </a:outerShdw>
          </a:effec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600" b="1" smtClean="0">
                <a:solidFill>
                  <a:schemeClr val="bg1"/>
                </a:solidFill>
                <a:latin typeface="宋体" panose="02010600030101010101" pitchFamily="2" charset="-122"/>
                <a:cs typeface="汉语拼音" panose="020B0604020202020204" pitchFamily="34" charset="0"/>
              </a:rPr>
              <a:t>鸡追蝴蝶</a:t>
            </a:r>
            <a:r>
              <a:rPr lang="en-US" altLang="zh-CN" sz="3600" b="1" smtClean="0">
                <a:solidFill>
                  <a:schemeClr val="bg1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j j j </a:t>
            </a:r>
            <a:endParaRPr lang="en-US" altLang="zh-CN" sz="3600" b="1" smtClean="0">
              <a:solidFill>
                <a:schemeClr val="bg1"/>
              </a:solidFill>
              <a:latin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3794183" y="1729276"/>
            <a:ext cx="3384376" cy="646331"/>
          </a:xfrm>
          <a:prstGeom prst="rect">
            <a:avLst/>
          </a:prstGeom>
          <a:solidFill>
            <a:srgbClr val="006600"/>
          </a:solidFill>
          <a:ln>
            <a:noFill/>
          </a:ln>
          <a:effectLst>
            <a:outerShdw blurRad="63500" dist="50800" dir="5400000" sx="101000" sy="101000" algn="ctr" rotWithShape="0">
              <a:schemeClr val="accent6">
                <a:lumMod val="75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buFont typeface="Arial" panose="020B0604020202020204" pitchFamily="34" charset="0"/>
              <a:buNone/>
              <a:defRPr sz="44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600"/>
              <a:t>一个</a:t>
            </a:r>
            <a:r>
              <a:rPr lang="zh-CN" altLang="en-US" sz="3600" smtClean="0"/>
              <a:t>气球</a:t>
            </a:r>
            <a:r>
              <a:rPr lang="en-US" altLang="zh-CN" sz="3600" smtClean="0"/>
              <a:t> </a:t>
            </a:r>
            <a:r>
              <a:rPr lang="en-US" altLang="zh-CN" sz="3600" smtClean="0">
                <a:latin typeface="汉语拼音" panose="020B0604020202020204" pitchFamily="34" charset="0"/>
              </a:rPr>
              <a:t>q q q</a:t>
            </a:r>
            <a:endParaRPr lang="en-US" altLang="zh-CN" sz="3600">
              <a:latin typeface="汉语拼音" panose="020B0604020202020204" pitchFamily="34" charset="0"/>
            </a:endParaRPr>
          </a:p>
        </p:txBody>
      </p:sp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4760164" y="4083918"/>
            <a:ext cx="3384376" cy="646331"/>
          </a:xfrm>
          <a:prstGeom prst="rect">
            <a:avLst/>
          </a:prstGeom>
          <a:solidFill>
            <a:srgbClr val="006600"/>
          </a:solidFill>
          <a:ln>
            <a:noFill/>
          </a:ln>
          <a:effectLst>
            <a:outerShdw blurRad="63500" dist="50800" dir="5400000" sx="101000" sy="101000" algn="ctr" rotWithShape="0">
              <a:schemeClr val="accent6">
                <a:lumMod val="75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buFont typeface="Arial" panose="020B0604020202020204" pitchFamily="34" charset="0"/>
              <a:buNone/>
              <a:defRPr sz="44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600"/>
              <a:t>美味</a:t>
            </a:r>
            <a:r>
              <a:rPr lang="zh-CN" altLang="en-US" sz="3600" smtClean="0"/>
              <a:t>西瓜</a:t>
            </a:r>
            <a:r>
              <a:rPr lang="en-US" altLang="zh-CN" sz="3600"/>
              <a:t> </a:t>
            </a:r>
            <a:r>
              <a:rPr lang="en-US" altLang="zh-CN" sz="3600" smtClean="0">
                <a:latin typeface="汉语拼音" panose="020B0604020202020204" pitchFamily="34" charset="0"/>
              </a:rPr>
              <a:t>x x x</a:t>
            </a:r>
            <a:endParaRPr lang="en-US" altLang="zh-CN" sz="3600">
              <a:latin typeface="汉语拼音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164416" y="125219"/>
            <a:ext cx="2816764" cy="646331"/>
            <a:chOff x="5499652" y="3435846"/>
            <a:chExt cx="2816764" cy="646331"/>
          </a:xfrm>
        </p:grpSpPr>
        <p:sp>
          <p:nvSpPr>
            <p:cNvPr id="16" name="文本框 15"/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kumimoji="1" lang="zh-CN" altLang="en-US" sz="3600" b="1" kern="0">
                  <a:latin typeface="宋体" panose="02010600030101010101" pitchFamily="2" charset="-122"/>
                  <a:ea typeface="宋体" panose="02010600030101010101" pitchFamily="2" charset="-122"/>
                </a:rPr>
                <a:t>二</a:t>
              </a:r>
              <a:r>
                <a:rPr kumimoji="1" lang="zh-CN" altLang="en-US" sz="3600" b="1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8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  <p:sp>
          <p:nvSpPr>
            <p:cNvPr id="19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</p:grpSp>
      <p:sp>
        <p:nvSpPr>
          <p:cNvPr id="26" name="文本框 14"/>
          <p:cNvSpPr txBox="1"/>
          <p:nvPr/>
        </p:nvSpPr>
        <p:spPr>
          <a:xfrm>
            <a:off x="251520" y="660611"/>
            <a:ext cx="2211933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复习闯关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文本框 15"/>
          <p:cNvSpPr txBox="1"/>
          <p:nvPr/>
        </p:nvSpPr>
        <p:spPr>
          <a:xfrm>
            <a:off x="2771800" y="834847"/>
            <a:ext cx="45330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第一关：看图读声母</a:t>
            </a:r>
            <a:endParaRPr kumimoji="1" lang="zh-CN" altLang="en-US" sz="36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组合 86"/>
          <p:cNvGrpSpPr/>
          <p:nvPr/>
        </p:nvGrpSpPr>
        <p:grpSpPr>
          <a:xfrm>
            <a:off x="539552" y="1347614"/>
            <a:ext cx="1041035" cy="1436751"/>
            <a:chOff x="395536" y="771550"/>
            <a:chExt cx="1329067" cy="1479500"/>
          </a:xfrm>
        </p:grpSpPr>
        <p:sp>
          <p:nvSpPr>
            <p:cNvPr id="88" name="圆角矩形 87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0" name="Rectangle 1"/>
            <p:cNvSpPr>
              <a:spLocks noChangeArrowheads="1"/>
            </p:cNvSpPr>
            <p:nvPr/>
          </p:nvSpPr>
          <p:spPr bwMode="auto">
            <a:xfrm>
              <a:off x="395536" y="1006486"/>
              <a:ext cx="1329067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jǐ</a:t>
              </a:r>
              <a:endParaRPr lang="zh-CN" altLang="en-US" sz="60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1691927" y="1347614"/>
            <a:ext cx="1041034" cy="1436751"/>
            <a:chOff x="395537" y="771550"/>
            <a:chExt cx="1329066" cy="1479500"/>
          </a:xfrm>
        </p:grpSpPr>
        <p:sp>
          <p:nvSpPr>
            <p:cNvPr id="92" name="圆角矩形 91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3" name="Rectangle 1"/>
            <p:cNvSpPr>
              <a:spLocks noChangeArrowheads="1"/>
            </p:cNvSpPr>
            <p:nvPr/>
          </p:nvSpPr>
          <p:spPr bwMode="auto">
            <a:xfrm>
              <a:off x="395537" y="1006487"/>
              <a:ext cx="1329066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qí</a:t>
              </a:r>
              <a:endParaRPr lang="zh-CN" altLang="en-US" sz="96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2844300" y="1347614"/>
            <a:ext cx="1066309" cy="1436751"/>
            <a:chOff x="395536" y="771550"/>
            <a:chExt cx="1361334" cy="1479500"/>
          </a:xfrm>
        </p:grpSpPr>
        <p:sp>
          <p:nvSpPr>
            <p:cNvPr id="95" name="圆角矩形 94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6" name="Rectangle 1"/>
            <p:cNvSpPr>
              <a:spLocks noChangeArrowheads="1"/>
            </p:cNvSpPr>
            <p:nvPr/>
          </p:nvSpPr>
          <p:spPr bwMode="auto">
            <a:xfrm>
              <a:off x="395536" y="1006486"/>
              <a:ext cx="1361334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xì</a:t>
              </a:r>
              <a:endParaRPr lang="zh-CN" altLang="en-US" sz="96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3996674" y="1347614"/>
            <a:ext cx="1057989" cy="1436751"/>
            <a:chOff x="395536" y="771550"/>
            <a:chExt cx="1350712" cy="1479500"/>
          </a:xfrm>
        </p:grpSpPr>
        <p:sp>
          <p:nvSpPr>
            <p:cNvPr id="98" name="圆角矩形 97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9" name="Rectangle 1"/>
            <p:cNvSpPr>
              <a:spLocks noChangeArrowheads="1"/>
            </p:cNvSpPr>
            <p:nvPr/>
          </p:nvSpPr>
          <p:spPr bwMode="auto">
            <a:xfrm>
              <a:off x="395536" y="1006486"/>
              <a:ext cx="1350712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qī</a:t>
              </a:r>
              <a:endParaRPr lang="zh-CN" altLang="en-US" sz="96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5149049" y="1347614"/>
            <a:ext cx="1041282" cy="1436751"/>
            <a:chOff x="395537" y="771550"/>
            <a:chExt cx="1329382" cy="1479500"/>
          </a:xfrm>
        </p:grpSpPr>
        <p:sp>
          <p:nvSpPr>
            <p:cNvPr id="101" name="圆角矩形 100"/>
            <p:cNvSpPr/>
            <p:nvPr/>
          </p:nvSpPr>
          <p:spPr>
            <a:xfrm>
              <a:off x="395537" y="771550"/>
              <a:ext cx="1329065" cy="14795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2" name="Rectangle 1"/>
            <p:cNvSpPr>
              <a:spLocks noChangeArrowheads="1"/>
            </p:cNvSpPr>
            <p:nvPr/>
          </p:nvSpPr>
          <p:spPr bwMode="auto">
            <a:xfrm>
              <a:off x="395537" y="1006486"/>
              <a:ext cx="1329382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jì</a:t>
              </a:r>
              <a:endParaRPr lang="zh-CN" altLang="en-US" sz="60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6301425" y="1347614"/>
            <a:ext cx="1041034" cy="1436751"/>
            <a:chOff x="395537" y="771550"/>
            <a:chExt cx="1329066" cy="1479500"/>
          </a:xfrm>
        </p:grpSpPr>
        <p:sp>
          <p:nvSpPr>
            <p:cNvPr id="104" name="圆角矩形 103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5" name="Rectangle 1"/>
            <p:cNvSpPr>
              <a:spLocks noChangeArrowheads="1"/>
            </p:cNvSpPr>
            <p:nvPr/>
          </p:nvSpPr>
          <p:spPr bwMode="auto">
            <a:xfrm>
              <a:off x="395537" y="1006486"/>
              <a:ext cx="1329066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xī</a:t>
              </a:r>
              <a:endParaRPr lang="zh-CN" altLang="en-US" sz="60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539552" y="3075804"/>
            <a:ext cx="1041034" cy="1436751"/>
            <a:chOff x="395537" y="771550"/>
            <a:chExt cx="1329066" cy="1479500"/>
          </a:xfrm>
        </p:grpSpPr>
        <p:sp>
          <p:nvSpPr>
            <p:cNvPr id="107" name="圆角矩形 106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8" name="Rectangle 1"/>
            <p:cNvSpPr>
              <a:spLocks noChangeArrowheads="1"/>
            </p:cNvSpPr>
            <p:nvPr/>
          </p:nvSpPr>
          <p:spPr bwMode="auto">
            <a:xfrm>
              <a:off x="395537" y="1006488"/>
              <a:ext cx="1329066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xǐ</a:t>
              </a:r>
              <a:endParaRPr lang="zh-CN" altLang="en-US" sz="96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1694176" y="3075804"/>
            <a:ext cx="1056008" cy="1436751"/>
            <a:chOff x="376420" y="771550"/>
            <a:chExt cx="1348183" cy="1479500"/>
          </a:xfrm>
        </p:grpSpPr>
        <p:sp>
          <p:nvSpPr>
            <p:cNvPr id="110" name="圆角矩形 109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1" name="Rectangle 1"/>
            <p:cNvSpPr>
              <a:spLocks noChangeArrowheads="1"/>
            </p:cNvSpPr>
            <p:nvPr/>
          </p:nvSpPr>
          <p:spPr bwMode="auto">
            <a:xfrm>
              <a:off x="376420" y="1006488"/>
              <a:ext cx="1348183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jū</a:t>
              </a:r>
              <a:endParaRPr lang="zh-CN" altLang="en-US" sz="96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2863774" y="3075804"/>
            <a:ext cx="1041034" cy="1436751"/>
            <a:chOff x="395537" y="771550"/>
            <a:chExt cx="1329066" cy="1479500"/>
          </a:xfrm>
        </p:grpSpPr>
        <p:sp>
          <p:nvSpPr>
            <p:cNvPr id="113" name="圆角矩形 112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4" name="Rectangle 1"/>
            <p:cNvSpPr>
              <a:spLocks noChangeArrowheads="1"/>
            </p:cNvSpPr>
            <p:nvPr/>
          </p:nvSpPr>
          <p:spPr bwMode="auto">
            <a:xfrm>
              <a:off x="395537" y="1006488"/>
              <a:ext cx="1329066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qǔ</a:t>
              </a:r>
              <a:endParaRPr lang="zh-CN" altLang="en-US" sz="96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4018398" y="3075804"/>
            <a:ext cx="1041034" cy="1436752"/>
            <a:chOff x="395537" y="771550"/>
            <a:chExt cx="1329066" cy="1479499"/>
          </a:xfrm>
        </p:grpSpPr>
        <p:sp>
          <p:nvSpPr>
            <p:cNvPr id="116" name="圆角矩形 115"/>
            <p:cNvSpPr/>
            <p:nvPr/>
          </p:nvSpPr>
          <p:spPr>
            <a:xfrm>
              <a:off x="395537" y="771550"/>
              <a:ext cx="1329066" cy="1479499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7" name="Rectangle 1"/>
            <p:cNvSpPr>
              <a:spLocks noChangeArrowheads="1"/>
            </p:cNvSpPr>
            <p:nvPr/>
          </p:nvSpPr>
          <p:spPr bwMode="auto">
            <a:xfrm>
              <a:off x="395537" y="1006488"/>
              <a:ext cx="1329066" cy="102211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xǔ</a:t>
              </a:r>
              <a:endParaRPr lang="zh-CN" altLang="en-US" sz="60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5173022" y="3075804"/>
            <a:ext cx="1062064" cy="1436752"/>
            <a:chOff x="395537" y="771550"/>
            <a:chExt cx="1355915" cy="1479499"/>
          </a:xfrm>
        </p:grpSpPr>
        <p:sp>
          <p:nvSpPr>
            <p:cNvPr id="119" name="圆角矩形 118"/>
            <p:cNvSpPr/>
            <p:nvPr/>
          </p:nvSpPr>
          <p:spPr>
            <a:xfrm>
              <a:off x="395537" y="771550"/>
              <a:ext cx="1329066" cy="1479499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0" name="Rectangle 1"/>
            <p:cNvSpPr>
              <a:spLocks noChangeArrowheads="1"/>
            </p:cNvSpPr>
            <p:nvPr/>
          </p:nvSpPr>
          <p:spPr bwMode="auto">
            <a:xfrm>
              <a:off x="422386" y="1006488"/>
              <a:ext cx="1329066" cy="102211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jú</a:t>
              </a:r>
              <a:endParaRPr lang="zh-CN" altLang="en-US" sz="60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6348676" y="3075804"/>
            <a:ext cx="1041034" cy="1436752"/>
            <a:chOff x="395537" y="771550"/>
            <a:chExt cx="1329066" cy="1479499"/>
          </a:xfrm>
        </p:grpSpPr>
        <p:sp>
          <p:nvSpPr>
            <p:cNvPr id="122" name="圆角矩形 121"/>
            <p:cNvSpPr/>
            <p:nvPr/>
          </p:nvSpPr>
          <p:spPr>
            <a:xfrm>
              <a:off x="395537" y="771550"/>
              <a:ext cx="1329066" cy="1479499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3" name="Rectangle 1"/>
            <p:cNvSpPr>
              <a:spLocks noChangeArrowheads="1"/>
            </p:cNvSpPr>
            <p:nvPr/>
          </p:nvSpPr>
          <p:spPr bwMode="auto">
            <a:xfrm>
              <a:off x="395537" y="1006488"/>
              <a:ext cx="1329066" cy="102211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Meiryo" panose="020B0604030504040204" pitchFamily="34" charset="-128"/>
                  <a:cs typeface="汉语拼音" panose="020B0604020202020204" pitchFamily="34" charset="0"/>
                </a:rPr>
                <a:t>qù</a:t>
              </a:r>
              <a:endParaRPr lang="zh-CN" altLang="en-US" sz="6000" b="1" dirty="0">
                <a:solidFill>
                  <a:schemeClr val="bg1"/>
                </a:solidFill>
                <a:latin typeface="汉语拼音" panose="020B0604020202020204" pitchFamily="34" charset="0"/>
                <a:ea typeface="Meiryo" panose="020B0604030504040204" pitchFamily="34" charset="-128"/>
                <a:cs typeface="汉语拼音" panose="020B0604020202020204" pitchFamily="34" charset="0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7503298" y="3075803"/>
            <a:ext cx="1041034" cy="1436752"/>
            <a:chOff x="395537" y="771550"/>
            <a:chExt cx="1329066" cy="1479499"/>
          </a:xfrm>
        </p:grpSpPr>
        <p:sp>
          <p:nvSpPr>
            <p:cNvPr id="125" name="圆角矩形 124"/>
            <p:cNvSpPr/>
            <p:nvPr/>
          </p:nvSpPr>
          <p:spPr>
            <a:xfrm>
              <a:off x="395537" y="771550"/>
              <a:ext cx="1329066" cy="1479499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6" name="Rectangle 1"/>
            <p:cNvSpPr>
              <a:spLocks noChangeArrowheads="1"/>
            </p:cNvSpPr>
            <p:nvPr/>
          </p:nvSpPr>
          <p:spPr bwMode="auto">
            <a:xfrm>
              <a:off x="395537" y="1006489"/>
              <a:ext cx="1329066" cy="102211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xū</a:t>
              </a:r>
              <a:endParaRPr lang="en-US" altLang="zh-CN" sz="6000" b="1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7503298" y="1347614"/>
            <a:ext cx="1041034" cy="1436751"/>
            <a:chOff x="395537" y="771550"/>
            <a:chExt cx="1329066" cy="1479500"/>
          </a:xfrm>
        </p:grpSpPr>
        <p:sp>
          <p:nvSpPr>
            <p:cNvPr id="89" name="圆角矩形 88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7" name="Rectangle 1"/>
            <p:cNvSpPr>
              <a:spLocks noChangeArrowheads="1"/>
            </p:cNvSpPr>
            <p:nvPr/>
          </p:nvSpPr>
          <p:spPr bwMode="auto">
            <a:xfrm>
              <a:off x="395537" y="1006488"/>
              <a:ext cx="1329066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方正粗黑宋简体" panose="02000000000000000000" pitchFamily="2" charset="-122"/>
                  <a:cs typeface="汉语拼音" panose="020B0604020202020204" pitchFamily="34" charset="0"/>
                </a:rPr>
                <a:t>jí</a:t>
              </a:r>
              <a:endParaRPr lang="zh-CN" altLang="en-US" sz="9600" b="1" dirty="0">
                <a:solidFill>
                  <a:schemeClr val="bg1"/>
                </a:solidFill>
                <a:latin typeface="汉语拼音" panose="020B0604020202020204" pitchFamily="34" charset="0"/>
                <a:ea typeface="方正粗黑宋简体" panose="02000000000000000000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39552" y="3079213"/>
            <a:ext cx="1041034" cy="1436751"/>
            <a:chOff x="395537" y="771550"/>
            <a:chExt cx="1329066" cy="1479500"/>
          </a:xfrm>
        </p:grpSpPr>
        <p:sp>
          <p:nvSpPr>
            <p:cNvPr id="60" name="圆角矩形 59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1" name="Rectangle 1"/>
            <p:cNvSpPr>
              <a:spLocks noChangeArrowheads="1"/>
            </p:cNvSpPr>
            <p:nvPr/>
          </p:nvSpPr>
          <p:spPr bwMode="auto">
            <a:xfrm>
              <a:off x="395537" y="1006488"/>
              <a:ext cx="1329066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8</a:t>
              </a:r>
              <a:endParaRPr lang="zh-CN" altLang="en-US" sz="9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694176" y="3079213"/>
            <a:ext cx="1056008" cy="1436751"/>
            <a:chOff x="376420" y="771550"/>
            <a:chExt cx="1348183" cy="1479500"/>
          </a:xfrm>
        </p:grpSpPr>
        <p:sp>
          <p:nvSpPr>
            <p:cNvPr id="63" name="圆角矩形 62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4" name="Rectangle 1"/>
            <p:cNvSpPr>
              <a:spLocks noChangeArrowheads="1"/>
            </p:cNvSpPr>
            <p:nvPr/>
          </p:nvSpPr>
          <p:spPr bwMode="auto">
            <a:xfrm>
              <a:off x="376420" y="1006488"/>
              <a:ext cx="1348183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9</a:t>
              </a:r>
              <a:endParaRPr lang="zh-CN" altLang="en-US" sz="9600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2863774" y="3079213"/>
            <a:ext cx="1041034" cy="1436751"/>
            <a:chOff x="395537" y="771550"/>
            <a:chExt cx="1329066" cy="1479500"/>
          </a:xfrm>
        </p:grpSpPr>
        <p:sp>
          <p:nvSpPr>
            <p:cNvPr id="66" name="圆角矩形 65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7" name="Rectangle 1"/>
            <p:cNvSpPr>
              <a:spLocks noChangeArrowheads="1"/>
            </p:cNvSpPr>
            <p:nvPr/>
          </p:nvSpPr>
          <p:spPr bwMode="auto">
            <a:xfrm>
              <a:off x="395537" y="1006488"/>
              <a:ext cx="1329066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10</a:t>
              </a:r>
              <a:endParaRPr lang="zh-CN" altLang="en-US" sz="9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4018398" y="3079214"/>
            <a:ext cx="1041034" cy="1436752"/>
            <a:chOff x="395537" y="771550"/>
            <a:chExt cx="1329066" cy="1479499"/>
          </a:xfrm>
        </p:grpSpPr>
        <p:sp>
          <p:nvSpPr>
            <p:cNvPr id="69" name="圆角矩形 68"/>
            <p:cNvSpPr/>
            <p:nvPr/>
          </p:nvSpPr>
          <p:spPr>
            <a:xfrm>
              <a:off x="395537" y="771550"/>
              <a:ext cx="1329066" cy="1479499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0" name="Rectangle 1"/>
            <p:cNvSpPr>
              <a:spLocks noChangeArrowheads="1"/>
            </p:cNvSpPr>
            <p:nvPr/>
          </p:nvSpPr>
          <p:spPr bwMode="auto">
            <a:xfrm>
              <a:off x="395537" y="1006487"/>
              <a:ext cx="1329066" cy="102211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11</a:t>
              </a:r>
              <a:endParaRPr lang="zh-CN" altLang="en-US" sz="6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173022" y="3079213"/>
            <a:ext cx="1062064" cy="1436752"/>
            <a:chOff x="395537" y="771550"/>
            <a:chExt cx="1355915" cy="1479499"/>
          </a:xfrm>
        </p:grpSpPr>
        <p:sp>
          <p:nvSpPr>
            <p:cNvPr id="72" name="圆角矩形 71"/>
            <p:cNvSpPr/>
            <p:nvPr/>
          </p:nvSpPr>
          <p:spPr>
            <a:xfrm>
              <a:off x="395537" y="771550"/>
              <a:ext cx="1329066" cy="1479499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3" name="Rectangle 1"/>
            <p:cNvSpPr>
              <a:spLocks noChangeArrowheads="1"/>
            </p:cNvSpPr>
            <p:nvPr/>
          </p:nvSpPr>
          <p:spPr bwMode="auto">
            <a:xfrm>
              <a:off x="422386" y="1006487"/>
              <a:ext cx="1329066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12</a:t>
              </a:r>
              <a:endParaRPr lang="zh-CN" altLang="en-US" sz="6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348676" y="3079213"/>
            <a:ext cx="1041034" cy="1436752"/>
            <a:chOff x="395537" y="771550"/>
            <a:chExt cx="1329066" cy="1479499"/>
          </a:xfrm>
        </p:grpSpPr>
        <p:sp>
          <p:nvSpPr>
            <p:cNvPr id="75" name="圆角矩形 74"/>
            <p:cNvSpPr/>
            <p:nvPr/>
          </p:nvSpPr>
          <p:spPr>
            <a:xfrm>
              <a:off x="395537" y="771550"/>
              <a:ext cx="1329066" cy="1479499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6" name="Rectangle 1"/>
            <p:cNvSpPr>
              <a:spLocks noChangeArrowheads="1"/>
            </p:cNvSpPr>
            <p:nvPr/>
          </p:nvSpPr>
          <p:spPr bwMode="auto">
            <a:xfrm>
              <a:off x="395537" y="1006487"/>
              <a:ext cx="1329066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13</a:t>
              </a:r>
              <a:endParaRPr lang="zh-CN" altLang="en-US" sz="6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7503298" y="3079213"/>
            <a:ext cx="1041034" cy="1436752"/>
            <a:chOff x="395537" y="771550"/>
            <a:chExt cx="1329066" cy="1479499"/>
          </a:xfrm>
        </p:grpSpPr>
        <p:sp>
          <p:nvSpPr>
            <p:cNvPr id="78" name="圆角矩形 77"/>
            <p:cNvSpPr/>
            <p:nvPr/>
          </p:nvSpPr>
          <p:spPr>
            <a:xfrm>
              <a:off x="395537" y="771550"/>
              <a:ext cx="1329066" cy="1479499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9" name="Rectangle 1"/>
            <p:cNvSpPr>
              <a:spLocks noChangeArrowheads="1"/>
            </p:cNvSpPr>
            <p:nvPr/>
          </p:nvSpPr>
          <p:spPr bwMode="auto">
            <a:xfrm>
              <a:off x="395537" y="1006488"/>
              <a:ext cx="1329066" cy="102211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14</a:t>
              </a:r>
              <a:endParaRPr lang="zh-CN" altLang="en-US" sz="6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39552" y="1351023"/>
            <a:ext cx="1041035" cy="1436751"/>
            <a:chOff x="395536" y="771550"/>
            <a:chExt cx="1329067" cy="1479500"/>
          </a:xfrm>
        </p:grpSpPr>
        <p:sp>
          <p:nvSpPr>
            <p:cNvPr id="3" name="圆角矩形 2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9" name="Rectangle 1"/>
            <p:cNvSpPr>
              <a:spLocks noChangeArrowheads="1"/>
            </p:cNvSpPr>
            <p:nvPr/>
          </p:nvSpPr>
          <p:spPr bwMode="auto">
            <a:xfrm>
              <a:off x="395536" y="1006486"/>
              <a:ext cx="1329067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1</a:t>
              </a:r>
              <a:endParaRPr lang="zh-CN" altLang="en-US" sz="6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691927" y="1351023"/>
            <a:ext cx="1041034" cy="1436751"/>
            <a:chOff x="395537" y="771550"/>
            <a:chExt cx="1329066" cy="1479500"/>
          </a:xfrm>
        </p:grpSpPr>
        <p:sp>
          <p:nvSpPr>
            <p:cNvPr id="39" name="圆角矩形 38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0" name="Rectangle 1"/>
            <p:cNvSpPr>
              <a:spLocks noChangeArrowheads="1"/>
            </p:cNvSpPr>
            <p:nvPr/>
          </p:nvSpPr>
          <p:spPr bwMode="auto">
            <a:xfrm>
              <a:off x="395537" y="1006486"/>
              <a:ext cx="1329066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2</a:t>
              </a:r>
              <a:endParaRPr lang="zh-CN" altLang="en-US" sz="9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844300" y="1351023"/>
            <a:ext cx="1066309" cy="1436751"/>
            <a:chOff x="395536" y="771550"/>
            <a:chExt cx="1361334" cy="1479500"/>
          </a:xfrm>
        </p:grpSpPr>
        <p:sp>
          <p:nvSpPr>
            <p:cNvPr id="42" name="圆角矩形 41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3" name="Rectangle 1"/>
            <p:cNvSpPr>
              <a:spLocks noChangeArrowheads="1"/>
            </p:cNvSpPr>
            <p:nvPr/>
          </p:nvSpPr>
          <p:spPr bwMode="auto">
            <a:xfrm>
              <a:off x="395536" y="1006486"/>
              <a:ext cx="1361334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3</a:t>
              </a:r>
              <a:endParaRPr lang="zh-CN" altLang="en-US" sz="9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996674" y="1351023"/>
            <a:ext cx="1057989" cy="1436751"/>
            <a:chOff x="395536" y="771550"/>
            <a:chExt cx="1350712" cy="1479500"/>
          </a:xfrm>
        </p:grpSpPr>
        <p:sp>
          <p:nvSpPr>
            <p:cNvPr id="45" name="圆角矩形 44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6" name="Rectangle 1"/>
            <p:cNvSpPr>
              <a:spLocks noChangeArrowheads="1"/>
            </p:cNvSpPr>
            <p:nvPr/>
          </p:nvSpPr>
          <p:spPr bwMode="auto">
            <a:xfrm>
              <a:off x="395536" y="1006486"/>
              <a:ext cx="1350712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4</a:t>
              </a:r>
              <a:endParaRPr lang="zh-CN" altLang="en-US" sz="9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149049" y="1351023"/>
            <a:ext cx="1041282" cy="1436751"/>
            <a:chOff x="395537" y="771550"/>
            <a:chExt cx="1329382" cy="1479500"/>
          </a:xfrm>
        </p:grpSpPr>
        <p:sp>
          <p:nvSpPr>
            <p:cNvPr id="48" name="圆角矩形 47"/>
            <p:cNvSpPr/>
            <p:nvPr/>
          </p:nvSpPr>
          <p:spPr>
            <a:xfrm>
              <a:off x="395537" y="771550"/>
              <a:ext cx="1329065" cy="14795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9" name="Rectangle 1"/>
            <p:cNvSpPr>
              <a:spLocks noChangeArrowheads="1"/>
            </p:cNvSpPr>
            <p:nvPr/>
          </p:nvSpPr>
          <p:spPr bwMode="auto">
            <a:xfrm>
              <a:off x="395537" y="1006486"/>
              <a:ext cx="1329382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5</a:t>
              </a:r>
              <a:endParaRPr lang="zh-CN" altLang="en-US" sz="6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301425" y="1351023"/>
            <a:ext cx="1041034" cy="1436751"/>
            <a:chOff x="395537" y="771550"/>
            <a:chExt cx="1329066" cy="1479500"/>
          </a:xfrm>
        </p:grpSpPr>
        <p:sp>
          <p:nvSpPr>
            <p:cNvPr id="51" name="圆角矩形 50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2" name="Rectangle 1"/>
            <p:cNvSpPr>
              <a:spLocks noChangeArrowheads="1"/>
            </p:cNvSpPr>
            <p:nvPr/>
          </p:nvSpPr>
          <p:spPr bwMode="auto">
            <a:xfrm>
              <a:off x="395537" y="1006486"/>
              <a:ext cx="1329066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6</a:t>
              </a:r>
              <a:endParaRPr lang="zh-CN" altLang="en-US" sz="6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7503298" y="1351023"/>
            <a:ext cx="1041034" cy="1436751"/>
            <a:chOff x="395537" y="771550"/>
            <a:chExt cx="1329066" cy="1479500"/>
          </a:xfrm>
        </p:grpSpPr>
        <p:sp>
          <p:nvSpPr>
            <p:cNvPr id="129" name="圆角矩形 128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0" name="Rectangle 1"/>
            <p:cNvSpPr>
              <a:spLocks noChangeArrowheads="1"/>
            </p:cNvSpPr>
            <p:nvPr/>
          </p:nvSpPr>
          <p:spPr bwMode="auto">
            <a:xfrm>
              <a:off x="395537" y="1006488"/>
              <a:ext cx="1329066" cy="102211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7</a:t>
              </a:r>
              <a:endParaRPr lang="zh-CN" altLang="en-US" sz="9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131" name="文本框 15"/>
          <p:cNvSpPr txBox="1"/>
          <p:nvPr/>
        </p:nvSpPr>
        <p:spPr>
          <a:xfrm>
            <a:off x="1619671" y="413251"/>
            <a:ext cx="6404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defRPr/>
            </a:pPr>
            <a:r>
              <a:rPr kumimoji="1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kumimoji="1" lang="zh-CN" altLang="en-US" sz="3600" b="1" ker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</a:t>
            </a:r>
            <a:r>
              <a:rPr kumimoji="1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关</a:t>
            </a:r>
            <a:r>
              <a:rPr kumimoji="1" lang="zh-CN" altLang="en-US" sz="3600" b="1" ker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：两拼音节卡片翻翻翻</a:t>
            </a:r>
            <a:endParaRPr kumimoji="1" lang="zh-CN" altLang="en-US" sz="3600" b="1" kern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2" name="文本框 2"/>
          <p:cNvSpPr txBox="1"/>
          <p:nvPr/>
        </p:nvSpPr>
        <p:spPr>
          <a:xfrm>
            <a:off x="1288912" y="4547904"/>
            <a:ext cx="6667464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提醒：</a:t>
            </a:r>
            <a:r>
              <a:rPr lang="zh-CN" altLang="en-US" sz="20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ü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见到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j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q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x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，脱帽行个礼，去掉两点还读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ü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2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2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2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2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3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5" dur="25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7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9" dur="25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1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00"/>
                            </p:stCondLst>
                            <p:childTnLst>
                              <p:par>
                                <p:cTn id="14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00"/>
                            </p:stCondLst>
                            <p:childTnLst>
                              <p:par>
                                <p:cTn id="15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7" dur="25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5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9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00"/>
                            </p:stCondLst>
                            <p:childTnLst>
                              <p:par>
                                <p:cTn id="17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1" dur="25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5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3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500"/>
                            </p:stCondLst>
                            <p:childTnLst>
                              <p:par>
                                <p:cTn id="18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5" dur="25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25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7" dur="2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500"/>
                            </p:stCondLst>
                            <p:childTnLst>
                              <p:par>
                                <p:cTn id="20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8"/>
                  </p:tgtEl>
                </p:cond>
              </p:nextCondLst>
            </p:seq>
          </p:childTnLst>
        </p:cTn>
      </p:par>
    </p:tnLst>
    <p:bldLst>
      <p:bldP spid="132" grpId="0" bldLvl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63" name="Text Box 27"/>
          <p:cNvSpPr txBox="1"/>
          <p:nvPr/>
        </p:nvSpPr>
        <p:spPr>
          <a:xfrm>
            <a:off x="395537" y="3891701"/>
            <a:ext cx="7776864" cy="120032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拼读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方法：</a:t>
            </a:r>
            <a:r>
              <a:rPr lang="zh-CN" alt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声轻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介快，韵母响，</a:t>
            </a:r>
            <a:r>
              <a:rPr lang="zh-CN" altLang="en-US" sz="36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三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拼连读很顺当</a:t>
            </a:r>
            <a:r>
              <a:rPr lang="zh-CN" altLang="en-US" sz="36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en-US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75656" y="2635498"/>
            <a:ext cx="1008609" cy="1232396"/>
            <a:chOff x="2100915" y="2110155"/>
            <a:chExt cx="1008609" cy="1232396"/>
          </a:xfrm>
        </p:grpSpPr>
        <p:sp>
          <p:nvSpPr>
            <p:cNvPr id="51202" name="Text Box 5"/>
            <p:cNvSpPr txBox="1"/>
            <p:nvPr/>
          </p:nvSpPr>
          <p:spPr>
            <a:xfrm>
              <a:off x="2100915" y="2757776"/>
              <a:ext cx="1008609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3200" b="1" dirty="0">
                  <a:latin typeface="Arial" panose="020B0604020202020204" pitchFamily="34" charset="0"/>
                  <a:ea typeface="黑体" panose="02010609060101010101" pitchFamily="49" charset="-122"/>
                </a:rPr>
                <a:t>声母</a:t>
              </a:r>
              <a:endPara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52231" name="Line 19"/>
            <p:cNvSpPr/>
            <p:nvPr/>
          </p:nvSpPr>
          <p:spPr>
            <a:xfrm>
              <a:off x="2578783" y="2110155"/>
              <a:ext cx="0" cy="64770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grpSp>
        <p:nvGrpSpPr>
          <p:cNvPr id="4" name="组合 3"/>
          <p:cNvGrpSpPr/>
          <p:nvPr/>
        </p:nvGrpSpPr>
        <p:grpSpPr>
          <a:xfrm>
            <a:off x="2771800" y="2635498"/>
            <a:ext cx="1122423" cy="1232396"/>
            <a:chOff x="3275856" y="2110155"/>
            <a:chExt cx="1122423" cy="1232396"/>
          </a:xfrm>
        </p:grpSpPr>
        <p:sp>
          <p:nvSpPr>
            <p:cNvPr id="51203" name="Text Box 6"/>
            <p:cNvSpPr txBox="1"/>
            <p:nvPr/>
          </p:nvSpPr>
          <p:spPr>
            <a:xfrm>
              <a:off x="3275856" y="2757776"/>
              <a:ext cx="1122423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介母 </a:t>
              </a:r>
              <a:endPara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52233" name="Line 21"/>
            <p:cNvSpPr/>
            <p:nvPr/>
          </p:nvSpPr>
          <p:spPr>
            <a:xfrm>
              <a:off x="3741182" y="2110155"/>
              <a:ext cx="0" cy="64770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grpSp>
        <p:nvGrpSpPr>
          <p:cNvPr id="5" name="组合 4"/>
          <p:cNvGrpSpPr/>
          <p:nvPr/>
        </p:nvGrpSpPr>
        <p:grpSpPr>
          <a:xfrm>
            <a:off x="4283968" y="2635498"/>
            <a:ext cx="1008609" cy="1232396"/>
            <a:chOff x="4499992" y="2110155"/>
            <a:chExt cx="1008609" cy="1232396"/>
          </a:xfrm>
        </p:grpSpPr>
        <p:sp>
          <p:nvSpPr>
            <p:cNvPr id="51204" name="Text Box 7"/>
            <p:cNvSpPr txBox="1"/>
            <p:nvPr/>
          </p:nvSpPr>
          <p:spPr>
            <a:xfrm>
              <a:off x="4499992" y="2757776"/>
              <a:ext cx="1008609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3200" b="1" dirty="0">
                  <a:latin typeface="Arial" panose="020B0604020202020204" pitchFamily="34" charset="0"/>
                  <a:ea typeface="黑体" panose="02010609060101010101" pitchFamily="49" charset="-122"/>
                </a:rPr>
                <a:t>韵母</a:t>
              </a:r>
              <a:endPara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52235" name="Line 23"/>
            <p:cNvSpPr/>
            <p:nvPr/>
          </p:nvSpPr>
          <p:spPr>
            <a:xfrm>
              <a:off x="5013818" y="2110155"/>
              <a:ext cx="0" cy="64770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grpSp>
        <p:nvGrpSpPr>
          <p:cNvPr id="6" name="组合 5"/>
          <p:cNvGrpSpPr/>
          <p:nvPr/>
        </p:nvGrpSpPr>
        <p:grpSpPr>
          <a:xfrm>
            <a:off x="6156176" y="2635498"/>
            <a:ext cx="1832553" cy="1232396"/>
            <a:chOff x="5868144" y="2110155"/>
            <a:chExt cx="1832553" cy="1232396"/>
          </a:xfrm>
        </p:grpSpPr>
        <p:sp>
          <p:nvSpPr>
            <p:cNvPr id="51205" name="Text Box 8"/>
            <p:cNvSpPr txBox="1"/>
            <p:nvPr/>
          </p:nvSpPr>
          <p:spPr>
            <a:xfrm>
              <a:off x="5868144" y="2757776"/>
              <a:ext cx="1832553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三拼音节</a:t>
              </a:r>
              <a:endPara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52229" name="Line 17"/>
            <p:cNvSpPr/>
            <p:nvPr/>
          </p:nvSpPr>
          <p:spPr>
            <a:xfrm>
              <a:off x="6674844" y="2110155"/>
              <a:ext cx="0" cy="64770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17" name="文本框 19"/>
          <p:cNvSpPr txBox="1"/>
          <p:nvPr/>
        </p:nvSpPr>
        <p:spPr>
          <a:xfrm>
            <a:off x="1187624" y="1002090"/>
            <a:ext cx="6840760" cy="1569660"/>
          </a:xfrm>
          <a:prstGeom prst="rect">
            <a:avLst/>
          </a:prstGeom>
          <a:solidFill>
            <a:srgbClr val="006600"/>
          </a:solidFill>
          <a:ln w="22225">
            <a:solidFill>
              <a:schemeClr val="bg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j—i—ā</a:t>
            </a:r>
            <a:r>
              <a:rPr lang="en-US" altLang="zh-CN" sz="9600" b="1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→</a:t>
            </a:r>
            <a:r>
              <a:rPr lang="en-US" altLang="zh-CN" sz="8000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jiā</a:t>
            </a:r>
            <a:endParaRPr lang="zh-CN" altLang="en-US" sz="8000" dirty="0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9636" y="89331"/>
            <a:ext cx="2601813" cy="724323"/>
            <a:chOff x="3410347" y="3719635"/>
            <a:chExt cx="2601813" cy="724323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09223" y="3751381"/>
              <a:ext cx="2268000" cy="692577"/>
            </a:xfrm>
            <a:prstGeom prst="rect">
              <a:avLst/>
            </a:prstGeom>
          </p:spPr>
        </p:pic>
        <p:sp>
          <p:nvSpPr>
            <p:cNvPr id="26" name="文本框 14"/>
            <p:cNvSpPr txBox="1"/>
            <p:nvPr/>
          </p:nvSpPr>
          <p:spPr>
            <a:xfrm>
              <a:off x="3889269" y="3719635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三拼音节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0347" y="3751381"/>
              <a:ext cx="450000" cy="55975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27"/>
          <p:cNvSpPr txBox="1"/>
          <p:nvPr/>
        </p:nvSpPr>
        <p:spPr>
          <a:xfrm>
            <a:off x="452860" y="195486"/>
            <a:ext cx="7560840" cy="164673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同桌互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读，互相帮助，练习拼读课本中的三拼音节吧！</a:t>
            </a:r>
            <a:endParaRPr lang="en-US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" contrast="-35000"/>
                    </a14:imgEffect>
                    <a14:imgEffect>
                      <a14:colorTemperature colorTemp="6800"/>
                    </a14:imgEffect>
                    <a14:imgEffect>
                      <a14:saturation sat="11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828" y="2317322"/>
            <a:ext cx="4032448" cy="2342660"/>
          </a:xfrm>
          <a:prstGeom prst="rect">
            <a:avLst/>
          </a:prstGeom>
          <a:ln>
            <a:noFill/>
          </a:ln>
          <a:effectLst>
            <a:glow rad="76200">
              <a:srgbClr val="006600">
                <a:alpha val="23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2322819" y="1973426"/>
            <a:ext cx="4193397" cy="2758564"/>
            <a:chOff x="3599892" y="409266"/>
            <a:chExt cx="5364596" cy="4394732"/>
          </a:xfrm>
        </p:grpSpPr>
        <p:grpSp>
          <p:nvGrpSpPr>
            <p:cNvPr id="5" name="组合 4"/>
            <p:cNvGrpSpPr/>
            <p:nvPr/>
          </p:nvGrpSpPr>
          <p:grpSpPr>
            <a:xfrm>
              <a:off x="8039558" y="409266"/>
              <a:ext cx="706935" cy="397366"/>
              <a:chOff x="8039558" y="409266"/>
              <a:chExt cx="706935" cy="397366"/>
            </a:xfrm>
          </p:grpSpPr>
          <p:pic>
            <p:nvPicPr>
              <p:cNvPr id="8" name="Picture 2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0000"/>
              <a:stretch>
                <a:fillRect/>
              </a:stretch>
            </p:blipFill>
            <p:spPr bwMode="auto">
              <a:xfrm>
                <a:off x="8387904" y="508608"/>
                <a:ext cx="358589" cy="29802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9" name="Picture 2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2856" b="33333"/>
              <a:stretch>
                <a:fillRect/>
              </a:stretch>
            </p:blipFill>
            <p:spPr bwMode="auto">
              <a:xfrm>
                <a:off x="8039558" y="409266"/>
                <a:ext cx="348347" cy="3973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6" name="矩形 5"/>
            <p:cNvSpPr/>
            <p:nvPr/>
          </p:nvSpPr>
          <p:spPr>
            <a:xfrm>
              <a:off x="3599892" y="806632"/>
              <a:ext cx="5364596" cy="3997366"/>
            </a:xfrm>
            <a:prstGeom prst="rect">
              <a:avLst/>
            </a:prstGeom>
            <a:noFill/>
            <a:ln w="34925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689902" y="891848"/>
              <a:ext cx="5184576" cy="3826934"/>
            </a:xfrm>
            <a:prstGeom prst="rect">
              <a:avLst/>
            </a:prstGeom>
            <a:noFill/>
            <a:ln w="9525">
              <a:solidFill>
                <a:srgbClr val="33CC33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192" y="2283718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5988" y="2283718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840" y="2283718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192" y="3601961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5988" y="3601961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840" y="3601961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圆角矩形 4"/>
          <p:cNvSpPr/>
          <p:nvPr/>
        </p:nvSpPr>
        <p:spPr>
          <a:xfrm>
            <a:off x="605112" y="2286659"/>
            <a:ext cx="2322843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4400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qiā—jiā</a:t>
            </a:r>
            <a:endParaRPr lang="en-US" altLang="zh-CN" sz="4400" dirty="0" err="1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440520" y="2286659"/>
            <a:ext cx="2311296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4400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xiá—jiá</a:t>
            </a:r>
            <a:endParaRPr lang="en-US" altLang="zh-CN" sz="4400" dirty="0" err="1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230426" y="2286659"/>
            <a:ext cx="2141542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440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nǔ—nǚ</a:t>
            </a:r>
            <a:endParaRPr lang="en-US" altLang="zh-CN" sz="4400" dirty="0" err="1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630466" y="3588757"/>
            <a:ext cx="1906775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440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xū—xī</a:t>
            </a:r>
            <a:endParaRPr lang="en-US" altLang="zh-CN" sz="4400" dirty="0" err="1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313482" y="3588757"/>
            <a:ext cx="2418515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4400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qià—xià</a:t>
            </a:r>
            <a:endParaRPr lang="zh-CN" altLang="en-US" sz="1600" dirty="0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479283" y="3588757"/>
            <a:ext cx="2116567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/>
            <a:r>
              <a:rPr lang="en-US" altLang="zh-CN" sz="440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qù—pù</a:t>
            </a:r>
            <a:endParaRPr lang="zh-CN" altLang="en-US" sz="4400" dirty="0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60040" y="843558"/>
            <a:ext cx="8604448" cy="112646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    每读对一个卡片就会得到卡片背面的小红花，看谁得到的小红花最多！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639" y="795693"/>
            <a:ext cx="681584" cy="62612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" name="组合 18"/>
          <p:cNvGrpSpPr/>
          <p:nvPr/>
        </p:nvGrpSpPr>
        <p:grpSpPr>
          <a:xfrm>
            <a:off x="2483768" y="125219"/>
            <a:ext cx="4205684" cy="646331"/>
            <a:chOff x="-386554" y="3797627"/>
            <a:chExt cx="4205684" cy="646331"/>
          </a:xfrm>
        </p:grpSpPr>
        <p:sp>
          <p:nvSpPr>
            <p:cNvPr id="20" name="文本框 15"/>
            <p:cNvSpPr txBox="1"/>
            <p:nvPr/>
          </p:nvSpPr>
          <p:spPr>
            <a:xfrm>
              <a:off x="477542" y="3797627"/>
              <a:ext cx="248623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smtClean="0">
                  <a:latin typeface="宋体" panose="02010600030101010101" pitchFamily="2" charset="-122"/>
                  <a:ea typeface="宋体" panose="02010600030101010101" pitchFamily="2" charset="-122"/>
                </a:rPr>
                <a:t>拼读小红花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-386554" y="3827591"/>
              <a:ext cx="4205684" cy="546100"/>
              <a:chOff x="1730898" y="409406"/>
              <a:chExt cx="4205684" cy="546100"/>
            </a:xfrm>
          </p:grpSpPr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730898" y="409406"/>
                <a:ext cx="749300" cy="54610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flipH="1">
                <a:off x="5187282" y="409406"/>
                <a:ext cx="749300" cy="54610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916247" y="1504454"/>
            <a:ext cx="1978747" cy="62324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3600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dā</a:t>
            </a:r>
            <a:r>
              <a:rPr lang="zh-CN" altLang="en-US" sz="3600" dirty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3600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jī</a:t>
            </a:r>
            <a:r>
              <a:rPr lang="en-US" altLang="zh-CN" sz="3600" dirty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3600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mù</a:t>
            </a:r>
            <a:endParaRPr lang="zh-CN" altLang="en-US" sz="3600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69551" y="3507854"/>
            <a:ext cx="2230658" cy="68480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en-US" altLang="zh-CN" sz="4000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xià    qí</a:t>
            </a:r>
            <a:endParaRPr lang="zh-CN" altLang="en-US" sz="4000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4554851" y="1963099"/>
            <a:ext cx="2628175" cy="864974"/>
          </a:xfrm>
          <a:prstGeom prst="wedgeRoundRectCallout">
            <a:avLst>
              <a:gd name="adj1" fmla="val -23945"/>
              <a:gd name="adj2" fmla="val -50127"/>
              <a:gd name="adj3" fmla="val 16667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搭积木</a:t>
            </a:r>
            <a:endParaRPr lang="zh-CN" altLang="en-US" sz="4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圆角矩形标注 24"/>
          <p:cNvSpPr/>
          <p:nvPr/>
        </p:nvSpPr>
        <p:spPr>
          <a:xfrm>
            <a:off x="4832074" y="4159937"/>
            <a:ext cx="2464130" cy="608784"/>
          </a:xfrm>
          <a:prstGeom prst="wedgeRoundRectCallout">
            <a:avLst>
              <a:gd name="adj1" fmla="val -23945"/>
              <a:gd name="adj2" fmla="val -50127"/>
              <a:gd name="adj3" fmla="val 16667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 </a:t>
            </a:r>
            <a:r>
              <a:rPr lang="zh-CN" altLang="en-US" sz="4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棋</a:t>
            </a:r>
            <a:endParaRPr lang="zh-CN" altLang="en-US" sz="4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248000"/>
                    </a14:imgEffect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t="8085"/>
          <a:stretch>
            <a:fillRect/>
          </a:stretch>
        </p:blipFill>
        <p:spPr>
          <a:xfrm>
            <a:off x="1673728" y="1297172"/>
            <a:ext cx="1838095" cy="1654474"/>
          </a:xfrm>
          <a:prstGeom prst="rect">
            <a:avLst/>
          </a:prstGeom>
          <a:ln>
            <a:noFill/>
          </a:ln>
          <a:effectLst>
            <a:glow rad="76200">
              <a:srgbClr val="006600">
                <a:alpha val="23000"/>
              </a:srgbClr>
            </a:glow>
          </a:effectLst>
        </p:spPr>
      </p:pic>
      <p:sp>
        <p:nvSpPr>
          <p:cNvPr id="30" name="矩形 29"/>
          <p:cNvSpPr/>
          <p:nvPr/>
        </p:nvSpPr>
        <p:spPr>
          <a:xfrm>
            <a:off x="3851919" y="483518"/>
            <a:ext cx="3556329" cy="793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谁在干什么？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23528" y="195486"/>
            <a:ext cx="2610240" cy="720080"/>
            <a:chOff x="377584" y="195486"/>
            <a:chExt cx="2610240" cy="72008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3568" y="222989"/>
              <a:ext cx="2268000" cy="692577"/>
            </a:xfrm>
            <a:prstGeom prst="rect">
              <a:avLst/>
            </a:prstGeom>
          </p:spPr>
        </p:pic>
        <p:sp>
          <p:nvSpPr>
            <p:cNvPr id="14" name="文本框 14"/>
            <p:cNvSpPr txBox="1"/>
            <p:nvPr/>
          </p:nvSpPr>
          <p:spPr>
            <a:xfrm>
              <a:off x="864933" y="195486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学词识字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584" y="227232"/>
              <a:ext cx="450000" cy="559756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1601720" y="1091918"/>
            <a:ext cx="1962168" cy="1892172"/>
            <a:chOff x="3599892" y="483518"/>
            <a:chExt cx="5364596" cy="4320480"/>
          </a:xfrm>
        </p:grpSpPr>
        <p:grpSp>
          <p:nvGrpSpPr>
            <p:cNvPr id="19" name="组合 18"/>
            <p:cNvGrpSpPr/>
            <p:nvPr/>
          </p:nvGrpSpPr>
          <p:grpSpPr>
            <a:xfrm>
              <a:off x="3599892" y="583114"/>
              <a:ext cx="5364596" cy="4220884"/>
              <a:chOff x="3599892" y="583114"/>
              <a:chExt cx="5364596" cy="4220884"/>
            </a:xfrm>
          </p:grpSpPr>
          <p:pic>
            <p:nvPicPr>
              <p:cNvPr id="21" name="Picture 2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0000"/>
              <a:stretch>
                <a:fillRect/>
              </a:stretch>
            </p:blipFill>
            <p:spPr bwMode="auto">
              <a:xfrm>
                <a:off x="8387904" y="583114"/>
                <a:ext cx="358589" cy="2235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2" name="矩形 21"/>
              <p:cNvSpPr/>
              <p:nvPr/>
            </p:nvSpPr>
            <p:spPr>
              <a:xfrm>
                <a:off x="3599892" y="806632"/>
                <a:ext cx="5364596" cy="3997366"/>
              </a:xfrm>
              <a:prstGeom prst="rect">
                <a:avLst/>
              </a:prstGeom>
              <a:noFill/>
              <a:ln w="34925">
                <a:solidFill>
                  <a:srgbClr val="00B05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3689902" y="891848"/>
                <a:ext cx="5184576" cy="3826934"/>
              </a:xfrm>
              <a:prstGeom prst="rect">
                <a:avLst/>
              </a:prstGeom>
              <a:noFill/>
              <a:ln w="9525">
                <a:solidFill>
                  <a:srgbClr val="33CC33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0" name="Picture 2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" r="-10459" b="27719"/>
            <a:stretch>
              <a:fillRect/>
            </a:stretch>
          </p:blipFill>
          <p:spPr bwMode="auto">
            <a:xfrm>
              <a:off x="8062113" y="483518"/>
              <a:ext cx="396087" cy="3231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4" name="组合 23"/>
          <p:cNvGrpSpPr/>
          <p:nvPr/>
        </p:nvGrpSpPr>
        <p:grpSpPr>
          <a:xfrm>
            <a:off x="1601719" y="2983834"/>
            <a:ext cx="1962168" cy="1892172"/>
            <a:chOff x="3599892" y="483518"/>
            <a:chExt cx="5364596" cy="4320480"/>
          </a:xfrm>
        </p:grpSpPr>
        <p:grpSp>
          <p:nvGrpSpPr>
            <p:cNvPr id="26" name="组合 25"/>
            <p:cNvGrpSpPr/>
            <p:nvPr/>
          </p:nvGrpSpPr>
          <p:grpSpPr>
            <a:xfrm>
              <a:off x="3599892" y="583114"/>
              <a:ext cx="5364596" cy="4220884"/>
              <a:chOff x="3599892" y="583114"/>
              <a:chExt cx="5364596" cy="4220884"/>
            </a:xfrm>
          </p:grpSpPr>
          <p:pic>
            <p:nvPicPr>
              <p:cNvPr id="31" name="Picture 2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0000"/>
              <a:stretch>
                <a:fillRect/>
              </a:stretch>
            </p:blipFill>
            <p:spPr bwMode="auto">
              <a:xfrm>
                <a:off x="8387904" y="583114"/>
                <a:ext cx="358589" cy="2235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32" name="矩形 31"/>
              <p:cNvSpPr/>
              <p:nvPr/>
            </p:nvSpPr>
            <p:spPr>
              <a:xfrm>
                <a:off x="3599892" y="806632"/>
                <a:ext cx="5364596" cy="3997366"/>
              </a:xfrm>
              <a:prstGeom prst="rect">
                <a:avLst/>
              </a:prstGeom>
              <a:noFill/>
              <a:ln w="34925">
                <a:solidFill>
                  <a:srgbClr val="00B05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3689902" y="891848"/>
                <a:ext cx="5184576" cy="3826934"/>
              </a:xfrm>
              <a:prstGeom prst="rect">
                <a:avLst/>
              </a:prstGeom>
              <a:noFill/>
              <a:ln w="9525">
                <a:solidFill>
                  <a:srgbClr val="33CC33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7" name="Picture 2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" r="-10459" b="27719"/>
            <a:stretch>
              <a:fillRect/>
            </a:stretch>
          </p:blipFill>
          <p:spPr bwMode="auto">
            <a:xfrm>
              <a:off x="8062113" y="483518"/>
              <a:ext cx="396087" cy="3231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40000"/>
                    </a14:imgEffect>
                    <a14:imgEffect>
                      <a14:colorTemperature colorTemp="59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496" y="3162662"/>
            <a:ext cx="1864328" cy="1675565"/>
          </a:xfrm>
          <a:prstGeom prst="rect">
            <a:avLst/>
          </a:prstGeom>
          <a:ln>
            <a:noFill/>
          </a:ln>
          <a:effectLst>
            <a:glow rad="76200">
              <a:srgbClr val="006600">
                <a:alpha val="23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2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7358" y="854895"/>
            <a:ext cx="3951066" cy="3980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290681" y="1779662"/>
            <a:ext cx="392127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    读一读儿歌，圈画出标红的音节。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6732240" y="915566"/>
            <a:ext cx="360040" cy="360040"/>
          </a:xfrm>
          <a:prstGeom prst="ellipse">
            <a:avLst/>
          </a:prstGeom>
          <a:grpFill/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868144" y="1980448"/>
            <a:ext cx="360040" cy="360040"/>
          </a:xfrm>
          <a:prstGeom prst="ellipse">
            <a:avLst/>
          </a:prstGeom>
          <a:grpFill/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868144" y="2571750"/>
            <a:ext cx="360040" cy="360040"/>
          </a:xfrm>
          <a:prstGeom prst="ellipse">
            <a:avLst/>
          </a:prstGeom>
          <a:grpFill/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596336" y="3939902"/>
            <a:ext cx="360040" cy="360040"/>
          </a:xfrm>
          <a:prstGeom prst="ellipse">
            <a:avLst/>
          </a:prstGeom>
          <a:grpFill/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4355976" y="450223"/>
            <a:ext cx="4104456" cy="4497791"/>
            <a:chOff x="3599892" y="483518"/>
            <a:chExt cx="5364596" cy="4320480"/>
          </a:xfrm>
        </p:grpSpPr>
        <p:grpSp>
          <p:nvGrpSpPr>
            <p:cNvPr id="31" name="组合 30"/>
            <p:cNvGrpSpPr/>
            <p:nvPr/>
          </p:nvGrpSpPr>
          <p:grpSpPr>
            <a:xfrm>
              <a:off x="3599892" y="583114"/>
              <a:ext cx="5364596" cy="4220884"/>
              <a:chOff x="3599892" y="583114"/>
              <a:chExt cx="5364596" cy="4220884"/>
            </a:xfrm>
          </p:grpSpPr>
          <p:pic>
            <p:nvPicPr>
              <p:cNvPr id="33" name="Picture 2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0000"/>
              <a:stretch>
                <a:fillRect/>
              </a:stretch>
            </p:blipFill>
            <p:spPr bwMode="auto">
              <a:xfrm>
                <a:off x="8387904" y="583114"/>
                <a:ext cx="358589" cy="2235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34" name="矩形 33"/>
              <p:cNvSpPr/>
              <p:nvPr/>
            </p:nvSpPr>
            <p:spPr>
              <a:xfrm>
                <a:off x="3599892" y="806632"/>
                <a:ext cx="5364596" cy="3997366"/>
              </a:xfrm>
              <a:prstGeom prst="rect">
                <a:avLst/>
              </a:prstGeom>
              <a:noFill/>
              <a:ln w="34925">
                <a:solidFill>
                  <a:srgbClr val="00B05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3689902" y="891848"/>
                <a:ext cx="5184576" cy="3826934"/>
              </a:xfrm>
              <a:prstGeom prst="rect">
                <a:avLst/>
              </a:prstGeom>
              <a:noFill/>
              <a:ln w="9525">
                <a:solidFill>
                  <a:srgbClr val="33CC33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32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" r="-10459" b="27719"/>
            <a:stretch>
              <a:fillRect/>
            </a:stretch>
          </p:blipFill>
          <p:spPr bwMode="auto">
            <a:xfrm>
              <a:off x="8062113" y="483518"/>
              <a:ext cx="396087" cy="3231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2" name="组合 21"/>
          <p:cNvGrpSpPr/>
          <p:nvPr/>
        </p:nvGrpSpPr>
        <p:grpSpPr>
          <a:xfrm>
            <a:off x="290681" y="112298"/>
            <a:ext cx="2612335" cy="731260"/>
            <a:chOff x="3327817" y="2776594"/>
            <a:chExt cx="2612335" cy="731260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637493" y="2815277"/>
              <a:ext cx="2268000" cy="692577"/>
            </a:xfrm>
            <a:prstGeom prst="rect">
              <a:avLst/>
            </a:prstGeom>
          </p:spPr>
        </p:pic>
        <p:sp>
          <p:nvSpPr>
            <p:cNvPr id="28" name="文本框 14"/>
            <p:cNvSpPr txBox="1"/>
            <p:nvPr/>
          </p:nvSpPr>
          <p:spPr>
            <a:xfrm>
              <a:off x="3817261" y="2776594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朗读儿歌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7817" y="2805518"/>
              <a:ext cx="460522" cy="572844"/>
            </a:xfrm>
            <a:prstGeom prst="rect">
              <a:avLst/>
            </a:prstGeom>
          </p:spPr>
        </p:pic>
      </p:grp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649028"/>
            <a:ext cx="744242" cy="331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3528" y="1112426"/>
            <a:ext cx="85408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一、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在正确音节后画“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√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”，错误的打“</a:t>
            </a:r>
            <a:r>
              <a:rPr lang="en-US" altLang="zh-CN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”。</a:t>
            </a:r>
            <a:endParaRPr lang="zh-CN" altLang="en-US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40142" y="1891734"/>
            <a:ext cx="5292098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>
                <a:latin typeface="汉语拼音" panose="020B0604020202020204" pitchFamily="34" charset="0"/>
                <a:cs typeface="汉语拼音" panose="020B0604020202020204" pitchFamily="34" charset="0"/>
              </a:rPr>
              <a:t>j</a:t>
            </a:r>
            <a:r>
              <a:rPr lang="en-US" altLang="zh-CN" sz="3600">
                <a:latin typeface="汉语拼音" panose="020B0604020202020204" pitchFamily="34" charset="0"/>
                <a:cs typeface="汉语拼音" panose="020B0604020202020204" pitchFamily="34" charset="0"/>
              </a:rPr>
              <a:t> </a:t>
            </a:r>
            <a:r>
              <a:rPr lang="en-US" altLang="zh-CN" sz="3600" smtClean="0">
                <a:latin typeface="汉语拼音" panose="020B0604020202020204" pitchFamily="34" charset="0"/>
                <a:cs typeface="汉语拼音" panose="020B0604020202020204" pitchFamily="34" charset="0"/>
              </a:rPr>
              <a:t>—</a:t>
            </a:r>
            <a:r>
              <a:rPr lang="en-US" altLang="zh-CN" sz="3600" dirty="0">
                <a:latin typeface="汉语拼音" panose="020B0604020202020204" pitchFamily="34" charset="0"/>
                <a:cs typeface="汉语拼音" panose="020B0604020202020204" pitchFamily="34" charset="0"/>
              </a:rPr>
              <a:t> </a:t>
            </a:r>
            <a:r>
              <a:rPr lang="en-US" altLang="zh-CN" sz="36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ü →</a:t>
            </a:r>
            <a:r>
              <a:rPr lang="en-US" altLang="zh-CN" sz="3600" err="1">
                <a:latin typeface="汉语拼音" panose="020B0604020202020204" pitchFamily="34" charset="0"/>
                <a:cs typeface="汉语拼音" panose="020B0604020202020204" pitchFamily="34" charset="0"/>
              </a:rPr>
              <a:t>jü</a:t>
            </a:r>
            <a:r>
              <a:rPr lang="en-US" altLang="zh-CN" sz="360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360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</a:t>
            </a:r>
            <a:r>
              <a:rPr lang="zh-CN" altLang="en-US" sz="3600" smtClean="0">
                <a:latin typeface="汉语拼音" panose="020B0604020202020204" pitchFamily="34" charset="0"/>
                <a:cs typeface="汉语拼音" panose="020B0604020202020204" pitchFamily="34" charset="0"/>
              </a:rPr>
              <a:t>（</a:t>
            </a:r>
            <a:r>
              <a:rPr lang="zh-CN" altLang="en-US" sz="3600" dirty="0">
                <a:latin typeface="汉语拼音" panose="020B0604020202020204" pitchFamily="34" charset="0"/>
                <a:cs typeface="汉语拼音" panose="020B0604020202020204" pitchFamily="34" charset="0"/>
              </a:rPr>
              <a:t>   </a:t>
            </a:r>
            <a:r>
              <a:rPr lang="zh-CN" altLang="en-US" sz="36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）</a:t>
            </a:r>
            <a:endParaRPr lang="en-US" altLang="zh-CN" sz="3600" dirty="0" smtClean="0">
              <a:latin typeface="汉语拼音" panose="020B0604020202020204" pitchFamily="34" charset="0"/>
              <a:cs typeface="汉语拼音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6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x</a:t>
            </a:r>
            <a:r>
              <a:rPr lang="en-US" altLang="zh-CN" sz="3600" dirty="0">
                <a:latin typeface="汉语拼音" panose="020B0604020202020204" pitchFamily="34" charset="0"/>
                <a:cs typeface="汉语拼音" panose="020B0604020202020204" pitchFamily="34" charset="0"/>
              </a:rPr>
              <a:t> </a:t>
            </a:r>
            <a:r>
              <a:rPr lang="en-US" altLang="zh-CN" sz="36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— ü →</a:t>
            </a:r>
            <a:r>
              <a:rPr lang="en-US" altLang="zh-CN" sz="3600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xu</a:t>
            </a:r>
            <a:r>
              <a:rPr lang="en-US" altLang="zh-CN" sz="3600" dirty="0">
                <a:latin typeface="汉语拼音" panose="020B0604020202020204" pitchFamily="34" charset="0"/>
                <a:cs typeface="汉语拼音" panose="020B0604020202020204" pitchFamily="34" charset="0"/>
              </a:rPr>
              <a:t> </a:t>
            </a:r>
            <a:r>
              <a:rPr lang="en-US" altLang="zh-CN" sz="3600" smtClean="0">
                <a:latin typeface="汉语拼音" panose="020B0604020202020204" pitchFamily="34" charset="0"/>
                <a:cs typeface="汉语拼音" panose="020B0604020202020204" pitchFamily="34" charset="0"/>
              </a:rPr>
              <a:t>   </a:t>
            </a:r>
            <a:r>
              <a:rPr lang="zh-CN" altLang="en-US" sz="3600" smtClean="0">
                <a:latin typeface="汉语拼音" panose="020B0604020202020204" pitchFamily="34" charset="0"/>
                <a:cs typeface="汉语拼音" panose="020B0604020202020204" pitchFamily="34" charset="0"/>
              </a:rPr>
              <a:t>（</a:t>
            </a:r>
            <a:r>
              <a:rPr lang="zh-CN" altLang="en-US" sz="3600" dirty="0">
                <a:latin typeface="汉语拼音" panose="020B0604020202020204" pitchFamily="34" charset="0"/>
                <a:cs typeface="汉语拼音" panose="020B0604020202020204" pitchFamily="34" charset="0"/>
              </a:rPr>
              <a:t>   ）</a:t>
            </a:r>
            <a:endParaRPr lang="zh-CN" altLang="en-US" sz="36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600" dirty="0">
                <a:latin typeface="汉语拼音" panose="020B0604020202020204" pitchFamily="34" charset="0"/>
                <a:cs typeface="汉语拼音" panose="020B0604020202020204" pitchFamily="34" charset="0"/>
              </a:rPr>
              <a:t>q </a:t>
            </a:r>
            <a:r>
              <a:rPr lang="en-US" altLang="zh-CN" sz="36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— ü →</a:t>
            </a:r>
            <a:r>
              <a:rPr lang="en-US" altLang="zh-CN" sz="3600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qu</a:t>
            </a:r>
            <a:r>
              <a:rPr lang="en-US" altLang="zh-CN" sz="3600" dirty="0">
                <a:latin typeface="汉语拼音" panose="020B0604020202020204" pitchFamily="34" charset="0"/>
                <a:cs typeface="汉语拼音" panose="020B0604020202020204" pitchFamily="34" charset="0"/>
              </a:rPr>
              <a:t> </a:t>
            </a:r>
            <a:r>
              <a:rPr lang="en-US" altLang="zh-CN" sz="3600" smtClean="0">
                <a:latin typeface="汉语拼音" panose="020B0604020202020204" pitchFamily="34" charset="0"/>
                <a:cs typeface="汉语拼音" panose="020B0604020202020204" pitchFamily="34" charset="0"/>
              </a:rPr>
              <a:t>   </a:t>
            </a:r>
            <a:r>
              <a:rPr lang="zh-CN" altLang="en-US" sz="3600" smtClean="0">
                <a:latin typeface="汉语拼音" panose="020B0604020202020204" pitchFamily="34" charset="0"/>
                <a:cs typeface="汉语拼音" panose="020B0604020202020204" pitchFamily="34" charset="0"/>
              </a:rPr>
              <a:t>（</a:t>
            </a:r>
            <a:r>
              <a:rPr lang="zh-CN" altLang="en-US" sz="3600" dirty="0">
                <a:latin typeface="汉语拼音" panose="020B0604020202020204" pitchFamily="34" charset="0"/>
                <a:cs typeface="汉语拼音" panose="020B0604020202020204" pitchFamily="34" charset="0"/>
              </a:rPr>
              <a:t>   ）</a:t>
            </a:r>
            <a:endParaRPr lang="zh-CN" altLang="en-US" sz="36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600" dirty="0">
                <a:latin typeface="汉语拼音" panose="020B0604020202020204" pitchFamily="34" charset="0"/>
                <a:cs typeface="汉语拼音" panose="020B0604020202020204" pitchFamily="34" charset="0"/>
              </a:rPr>
              <a:t>q </a:t>
            </a:r>
            <a:r>
              <a:rPr lang="en-US" altLang="zh-CN" sz="36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— ü →</a:t>
            </a:r>
            <a:r>
              <a:rPr lang="en-US" altLang="zh-CN" sz="3600" err="1">
                <a:latin typeface="汉语拼音" panose="020B0604020202020204" pitchFamily="34" charset="0"/>
                <a:cs typeface="汉语拼音" panose="020B0604020202020204" pitchFamily="34" charset="0"/>
              </a:rPr>
              <a:t>qü</a:t>
            </a:r>
            <a:r>
              <a:rPr lang="en-US" altLang="zh-CN" sz="3600"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r>
              <a:rPr lang="en-US" altLang="zh-CN" sz="3600" smtClean="0">
                <a:latin typeface="汉语拼音" panose="020B0604020202020204" pitchFamily="34" charset="0"/>
                <a:cs typeface="汉语拼音" panose="020B0604020202020204" pitchFamily="34" charset="0"/>
              </a:rPr>
              <a:t>   </a:t>
            </a:r>
            <a:r>
              <a:rPr lang="zh-CN" altLang="en-US" sz="3600" smtClean="0">
                <a:latin typeface="汉语拼音" panose="020B0604020202020204" pitchFamily="34" charset="0"/>
                <a:cs typeface="汉语拼音" panose="020B0604020202020204" pitchFamily="34" charset="0"/>
              </a:rPr>
              <a:t>（</a:t>
            </a:r>
            <a:r>
              <a:rPr lang="zh-CN" altLang="en-US" sz="3600" dirty="0">
                <a:latin typeface="汉语拼音" panose="020B0604020202020204" pitchFamily="34" charset="0"/>
                <a:cs typeface="汉语拼音" panose="020B0604020202020204" pitchFamily="34" charset="0"/>
              </a:rPr>
              <a:t>  </a:t>
            </a:r>
            <a:r>
              <a:rPr lang="zh-CN" altLang="en-US" sz="3600">
                <a:latin typeface="汉语拼音" panose="020B0604020202020204" pitchFamily="34" charset="0"/>
                <a:cs typeface="汉语拼音" panose="020B0604020202020204" pitchFamily="34" charset="0"/>
              </a:rPr>
              <a:t> </a:t>
            </a:r>
            <a:r>
              <a:rPr lang="zh-CN" altLang="en-US" sz="3600" smtClean="0">
                <a:latin typeface="汉语拼音" panose="020B0604020202020204" pitchFamily="34" charset="0"/>
                <a:cs typeface="汉语拼音" panose="020B0604020202020204" pitchFamily="34" charset="0"/>
              </a:rPr>
              <a:t>）</a:t>
            </a:r>
            <a:endParaRPr lang="en-US" altLang="zh-CN" sz="3600" dirty="0" smtClean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40066" y="1851670"/>
            <a:ext cx="71205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b="1" dirty="0">
                <a:solidFill>
                  <a:srgbClr val="FF0000"/>
                </a:solidFill>
              </a:rPr>
              <a:t>×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15767" y="2576008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12074" y="4024684"/>
            <a:ext cx="71205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b="1" dirty="0">
                <a:solidFill>
                  <a:srgbClr val="FF0000"/>
                </a:solidFill>
              </a:rPr>
              <a:t>×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915767" y="3300346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79512" y="195486"/>
            <a:ext cx="2610240" cy="720080"/>
            <a:chOff x="377584" y="339502"/>
            <a:chExt cx="2610240" cy="72008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83568" y="367005"/>
              <a:ext cx="2268000" cy="692577"/>
            </a:xfrm>
            <a:prstGeom prst="rect">
              <a:avLst/>
            </a:prstGeom>
          </p:spPr>
        </p:pic>
        <p:sp>
          <p:nvSpPr>
            <p:cNvPr id="14" name="文本框 14"/>
            <p:cNvSpPr txBox="1"/>
            <p:nvPr/>
          </p:nvSpPr>
          <p:spPr>
            <a:xfrm>
              <a:off x="864933" y="33950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课堂演练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584" y="371216"/>
              <a:ext cx="450000" cy="55975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-2000"/>
                    </a14:imgEffect>
                    <a14:imgEffect>
                      <a14:saturation sat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43999" cy="5179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144016" y="53211"/>
            <a:ext cx="49320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你在图中看到了什么？</a:t>
            </a:r>
            <a:endParaRPr lang="en-US" altLang="zh-CN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51520" y="126876"/>
            <a:ext cx="3552100" cy="3813026"/>
          </a:xfrm>
          <a:prstGeom prst="rect">
            <a:avLst/>
          </a:prstGeom>
          <a:solidFill>
            <a:schemeClr val="lt1">
              <a:alpha val="79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夏日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的小院里，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大树撑开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绿色的太阳伞。妹妹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紧紧拽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着爸爸买给她的彩色气球，仰起头忙着数数，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“一、二、三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一直数到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了七。树下的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小方桌上，一个切开的西瓜正等着小妹妹吃呢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。桌子边，还有几个大西瓜。这时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，奶奶养的母鸡从远处跑来，追逐着空中的蝴蝶，旁边的小鸡发出一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串叽叽叽的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叫声，好像在给母鸡加油。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-2000"/>
                    </a14:imgEffect>
                    <a14:imgEffect>
                      <a14:saturation sat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43999" cy="5179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椭圆 10"/>
          <p:cNvSpPr/>
          <p:nvPr/>
        </p:nvSpPr>
        <p:spPr>
          <a:xfrm>
            <a:off x="1403648" y="3818488"/>
            <a:ext cx="891540" cy="77553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rot="19995145">
            <a:off x="4657087" y="1727540"/>
            <a:ext cx="908118" cy="156211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049742" y="3584068"/>
            <a:ext cx="1026314" cy="687705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83568" y="3118160"/>
            <a:ext cx="48425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6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j</a:t>
            </a:r>
            <a:endParaRPr lang="zh-CN" altLang="en-US" sz="9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066235" y="1203598"/>
            <a:ext cx="82907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q</a:t>
            </a:r>
            <a:endParaRPr lang="en-US" altLang="zh-CN" sz="9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272788" y="3022345"/>
            <a:ext cx="80663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x</a:t>
            </a:r>
            <a:endParaRPr lang="en-US" altLang="zh-CN" sz="54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45148" y="51470"/>
            <a:ext cx="32747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3</a:t>
            </a:r>
            <a:r>
              <a:rPr lang="zh-CN" altLang="en-US" sz="36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个声母宝宝就藏在这幅图里，快来找一找吧！</a:t>
            </a:r>
            <a:endParaRPr lang="en-US" altLang="zh-CN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4" grpId="0" bldLvl="0" animBg="1"/>
      <p:bldP spid="18" grpId="0"/>
      <p:bldP spid="19" grpId="0"/>
      <p:bldP spid="20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647149" y="3795885"/>
            <a:ext cx="432048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smtClean="0">
                <a:latin typeface="宋体" panose="02010600030101010101" pitchFamily="2" charset="-122"/>
                <a:cs typeface="汉语拼音" panose="020B0604020202020204" pitchFamily="34" charset="0"/>
              </a:rPr>
              <a:t>小鸡小鸡 </a:t>
            </a:r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j  j  j  </a:t>
            </a:r>
            <a:endParaRPr lang="zh-CN" altLang="en-US" sz="4400" b="1">
              <a:solidFill>
                <a:srgbClr val="0000FF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90605" y="1175732"/>
            <a:ext cx="813043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j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8" name="Picture 3" descr="D:\蒋长青\20秋工作项目\一年级课件\一年级拼音单元口型图\jqx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51527" y1="49008" x2="75662" y2="54365"/>
                        <a14:foregroundMark x1="77291" y1="48611" x2="57637" y2="44643"/>
                        <a14:foregroundMark x1="54277" y1="44643" x2="60387" y2="56746"/>
                        <a14:foregroundMark x1="75662" y1="44643" x2="81161" y2="55754"/>
                        <a14:foregroundMark x1="50102" y1="47222" x2="51731" y2="46825"/>
                        <a14:foregroundMark x1="8859" y1="34921" x2="20672" y2="44246"/>
                        <a14:foregroundMark x1="16802" y1="71230" x2="16802" y2="71230"/>
                        <a14:foregroundMark x1="18839" y1="77183" x2="18839" y2="77183"/>
                        <a14:foregroundMark x1="18839" y1="77183" x2="17210" y2="71825"/>
                        <a14:foregroundMark x1="19756" y1="79762" x2="19756" y2="79762"/>
                        <a14:foregroundMark x1="19959" y1="83333" x2="19959" y2="83333"/>
                        <a14:foregroundMark x1="19959" y1="83333" x2="19959" y2="84722"/>
                        <a14:foregroundMark x1="19959" y1="84722" x2="19959" y2="84722"/>
                        <a14:foregroundMark x1="19043" y1="87698" x2="19043" y2="87698"/>
                        <a14:foregroundMark x1="19043" y1="90476" x2="19043" y2="90476"/>
                        <a14:foregroundMark x1="18839" y1="92262" x2="18839" y2="92262"/>
                        <a14:foregroundMark x1="7637" y1="33532" x2="7637" y2="33532"/>
                        <a14:foregroundMark x1="8147" y1="32143" x2="8147" y2="32143"/>
                        <a14:foregroundMark x1="8554" y1="30357" x2="8554" y2="30357"/>
                        <a14:foregroundMark x1="9470" y1="27381" x2="9470" y2="27381"/>
                        <a14:foregroundMark x1="9470" y1="26786" x2="9470" y2="26786"/>
                        <a14:foregroundMark x1="9470" y1="24206" x2="9470" y2="24206"/>
                        <a14:foregroundMark x1="9470" y1="23214" x2="9470" y2="232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0740" y="1798820"/>
            <a:ext cx="2781300" cy="1428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734271"/>
            <a:ext cx="3691445" cy="3565671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214704" y="300040"/>
            <a:ext cx="2222650" cy="712648"/>
            <a:chOff x="395536" y="364326"/>
            <a:chExt cx="2222650" cy="712648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5937" y="383823"/>
              <a:ext cx="1874647" cy="693151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864933" y="364326"/>
              <a:ext cx="1753253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我会读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392293"/>
              <a:ext cx="443315" cy="55144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647149" y="3535719"/>
            <a:ext cx="432048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smtClean="0">
                <a:latin typeface="宋体" panose="02010600030101010101" pitchFamily="2" charset="-122"/>
                <a:cs typeface="汉语拼音" panose="020B0604020202020204" pitchFamily="34" charset="0"/>
              </a:rPr>
              <a:t>七个气球 </a:t>
            </a:r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q  q  q</a:t>
            </a:r>
            <a:endParaRPr lang="zh-CN" altLang="en-US" sz="4400" b="1">
              <a:solidFill>
                <a:srgbClr val="0000FF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8470" y="915566"/>
            <a:ext cx="111120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q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13" name="Picture 3" descr="D:\蒋长青\20秋工作项目\一年级课件\一年级拼音单元口型图\jqx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51527" y1="49008" x2="75662" y2="54365"/>
                        <a14:foregroundMark x1="77291" y1="48611" x2="57637" y2="44643"/>
                        <a14:foregroundMark x1="54277" y1="44643" x2="60387" y2="56746"/>
                        <a14:foregroundMark x1="75662" y1="44643" x2="81161" y2="55754"/>
                        <a14:foregroundMark x1="50102" y1="47222" x2="51731" y2="46825"/>
                        <a14:foregroundMark x1="8859" y1="34921" x2="20672" y2="44246"/>
                        <a14:foregroundMark x1="16802" y1="71230" x2="16802" y2="71230"/>
                        <a14:foregroundMark x1="18839" y1="77183" x2="18839" y2="77183"/>
                        <a14:foregroundMark x1="18839" y1="77183" x2="17210" y2="71825"/>
                        <a14:foregroundMark x1="19756" y1="79762" x2="19756" y2="79762"/>
                        <a14:foregroundMark x1="19959" y1="83333" x2="19959" y2="83333"/>
                        <a14:foregroundMark x1="19959" y1="83333" x2="19959" y2="84722"/>
                        <a14:foregroundMark x1="19959" y1="84722" x2="19959" y2="84722"/>
                        <a14:foregroundMark x1="19043" y1="87698" x2="19043" y2="87698"/>
                        <a14:foregroundMark x1="19043" y1="90476" x2="19043" y2="90476"/>
                        <a14:foregroundMark x1="18839" y1="92262" x2="18839" y2="92262"/>
                        <a14:foregroundMark x1="7637" y1="33532" x2="7637" y2="33532"/>
                        <a14:foregroundMark x1="8147" y1="32143" x2="8147" y2="32143"/>
                        <a14:foregroundMark x1="8554" y1="30357" x2="8554" y2="30357"/>
                        <a14:foregroundMark x1="9470" y1="27381" x2="9470" y2="27381"/>
                        <a14:foregroundMark x1="9470" y1="26786" x2="9470" y2="26786"/>
                        <a14:foregroundMark x1="9470" y1="24206" x2="9470" y2="24206"/>
                        <a14:foregroundMark x1="9470" y1="23214" x2="9470" y2="232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0740" y="1798820"/>
            <a:ext cx="2781300" cy="1428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771550"/>
            <a:ext cx="3127416" cy="3206093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647149" y="3795885"/>
            <a:ext cx="432048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>
                <a:latin typeface="宋体" panose="02010600030101010101" pitchFamily="2" charset="-122"/>
                <a:cs typeface="汉语拼音" panose="020B0604020202020204" pitchFamily="34" charset="0"/>
              </a:rPr>
              <a:t>西瓜</a:t>
            </a:r>
            <a:r>
              <a:rPr lang="zh-CN" altLang="en-US" sz="4400" b="1" smtClean="0">
                <a:latin typeface="宋体" panose="02010600030101010101" pitchFamily="2" charset="-122"/>
                <a:cs typeface="汉语拼音" panose="020B0604020202020204" pitchFamily="34" charset="0"/>
              </a:rPr>
              <a:t>西瓜 </a:t>
            </a:r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x  x  x</a:t>
            </a:r>
            <a:endParaRPr lang="zh-CN" altLang="en-US" sz="4400" b="1">
              <a:solidFill>
                <a:srgbClr val="0000FF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56554" y="1175732"/>
            <a:ext cx="107914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x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13" name="Picture 3" descr="D:\蒋长青\20秋工作项目\一年级课件\一年级拼音单元口型图\jqx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51527" y1="49008" x2="75662" y2="54365"/>
                        <a14:foregroundMark x1="77291" y1="48611" x2="57637" y2="44643"/>
                        <a14:foregroundMark x1="54277" y1="44643" x2="60387" y2="56746"/>
                        <a14:foregroundMark x1="75662" y1="44643" x2="81161" y2="55754"/>
                        <a14:foregroundMark x1="50102" y1="47222" x2="51731" y2="46825"/>
                        <a14:foregroundMark x1="8859" y1="34921" x2="20672" y2="44246"/>
                        <a14:foregroundMark x1="16802" y1="71230" x2="16802" y2="71230"/>
                        <a14:foregroundMark x1="18839" y1="77183" x2="18839" y2="77183"/>
                        <a14:foregroundMark x1="18839" y1="77183" x2="17210" y2="71825"/>
                        <a14:foregroundMark x1="19756" y1="79762" x2="19756" y2="79762"/>
                        <a14:foregroundMark x1="19959" y1="83333" x2="19959" y2="83333"/>
                        <a14:foregroundMark x1="19959" y1="83333" x2="19959" y2="84722"/>
                        <a14:foregroundMark x1="19959" y1="84722" x2="19959" y2="84722"/>
                        <a14:foregroundMark x1="19043" y1="87698" x2="19043" y2="87698"/>
                        <a14:foregroundMark x1="19043" y1="90476" x2="19043" y2="90476"/>
                        <a14:foregroundMark x1="18839" y1="92262" x2="18839" y2="92262"/>
                        <a14:foregroundMark x1="7637" y1="33532" x2="7637" y2="33532"/>
                        <a14:foregroundMark x1="8147" y1="32143" x2="8147" y2="32143"/>
                        <a14:foregroundMark x1="8554" y1="30357" x2="8554" y2="30357"/>
                        <a14:foregroundMark x1="9470" y1="27381" x2="9470" y2="27381"/>
                        <a14:foregroundMark x1="9470" y1="26786" x2="9470" y2="26786"/>
                        <a14:foregroundMark x1="9470" y1="24206" x2="9470" y2="24206"/>
                        <a14:foregroundMark x1="9470" y1="23214" x2="9470" y2="232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0740" y="1798820"/>
            <a:ext cx="2781300" cy="1428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984598"/>
            <a:ext cx="3248053" cy="3056558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6444208" y="1363871"/>
            <a:ext cx="107914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x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30748" y="267494"/>
            <a:ext cx="5544616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把纸片放</a:t>
            </a:r>
            <a:r>
              <a:rPr lang="zh-CN" altLang="en-US" sz="36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在嘴前感觉不同的发音</a:t>
            </a:r>
            <a:r>
              <a:rPr lang="zh-CN" altLang="en-US" sz="36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方法。</a:t>
            </a:r>
            <a:endParaRPr lang="en-US" altLang="zh-CN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07450"/>
            <a:ext cx="1015200" cy="10152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123728" y="1363871"/>
            <a:ext cx="813043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j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11960" y="1363871"/>
            <a:ext cx="111120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q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15616" y="3664064"/>
            <a:ext cx="2436259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气流非常弱，纸片几乎不动。</a:t>
            </a:r>
            <a:endParaRPr lang="en-US" altLang="zh-CN" sz="20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935941" y="3664064"/>
            <a:ext cx="1836204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纸片会突然前倾。</a:t>
            </a:r>
            <a:endParaRPr lang="en-US" altLang="zh-CN" sz="20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156211" y="3664064"/>
            <a:ext cx="2016189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纸片会不停地摆动。</a:t>
            </a:r>
            <a:endParaRPr lang="en-US" altLang="zh-CN" sz="20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32917" y="411510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联系生活读一读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Text Box 15"/>
          <p:cNvSpPr txBox="1">
            <a:spLocks noChangeArrowheads="1"/>
          </p:cNvSpPr>
          <p:nvPr/>
        </p:nvSpPr>
        <p:spPr bwMode="auto">
          <a:xfrm>
            <a:off x="107504" y="4066004"/>
            <a:ext cx="307467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妈妈着</a:t>
            </a:r>
            <a:r>
              <a:rPr lang="zh-CN" altLang="en-US" sz="2800" b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急 </a:t>
            </a:r>
            <a:r>
              <a:rPr lang="en-US" altLang="zh-CN" sz="28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j  j  j</a:t>
            </a:r>
            <a:endParaRPr lang="en-US" altLang="zh-CN" sz="2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504" y="1490206"/>
            <a:ext cx="2262474" cy="2215758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1735" y="1490206"/>
            <a:ext cx="2971901" cy="2215758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文本框 9"/>
          <p:cNvSpPr txBox="1"/>
          <p:nvPr/>
        </p:nvSpPr>
        <p:spPr>
          <a:xfrm>
            <a:off x="2555776" y="4066004"/>
            <a:ext cx="32531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  <a:sym typeface="+mn-ea"/>
              </a:rPr>
              <a:t>早上</a:t>
            </a:r>
            <a:r>
              <a:rPr lang="zh-CN" altLang="en-US" sz="2800" b="1" smtClean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  <a:sym typeface="+mn-ea"/>
              </a:rPr>
              <a:t>起</a:t>
            </a:r>
            <a:r>
              <a:rPr lang="zh-CN" altLang="en-US" sz="2800" b="1" smtClean="0"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  <a:sym typeface="+mn-ea"/>
              </a:rPr>
              <a:t>床 </a:t>
            </a:r>
            <a:r>
              <a:rPr lang="en-US" altLang="zh-CN" sz="28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q q q</a:t>
            </a:r>
            <a:endParaRPr lang="en-US" altLang="zh-CN" sz="2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6032952" y="4066004"/>
            <a:ext cx="2643504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一起游</a:t>
            </a:r>
            <a:r>
              <a:rPr lang="zh-CN" altLang="en-US" sz="2800" b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戏</a:t>
            </a:r>
            <a:r>
              <a:rPr lang="zh-CN" altLang="en-US" sz="2800" b="1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x x x</a:t>
            </a:r>
            <a:endParaRPr lang="en-US" altLang="zh-CN" sz="2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55776" y="45655"/>
            <a:ext cx="1013927" cy="1013927"/>
          </a:xfrm>
          <a:prstGeom prst="rect">
            <a:avLst/>
          </a:prstGeom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5393" y="1490206"/>
            <a:ext cx="3191103" cy="2215758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31a62ab3-a5d2-4ad8-860d-42185409750f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57150">
          <a:solidFill>
            <a:srgbClr val="FF0000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1392</Words>
  <Application>WPS 演示</Application>
  <PresentationFormat>全屏显示(16:9)</PresentationFormat>
  <Paragraphs>362</Paragraphs>
  <Slides>27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4" baseType="lpstr">
      <vt:lpstr>Arial</vt:lpstr>
      <vt:lpstr>宋体</vt:lpstr>
      <vt:lpstr>Wingdings</vt:lpstr>
      <vt:lpstr>汉语拼音</vt:lpstr>
      <vt:lpstr>楷体</vt:lpstr>
      <vt:lpstr>黑体</vt:lpstr>
      <vt:lpstr>方正粗黑宋简体</vt:lpstr>
      <vt:lpstr>Meiryo</vt:lpstr>
      <vt:lpstr>华文细黑</vt:lpstr>
      <vt:lpstr>微软雅黑</vt:lpstr>
      <vt:lpstr>Arial Unicode MS</vt:lpstr>
      <vt:lpstr>Calibri</vt:lpstr>
      <vt:lpstr>Gulim</vt:lpstr>
      <vt:lpstr>Arial</vt:lpstr>
      <vt:lpstr>Times New Roman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120</cp:revision>
  <dcterms:created xsi:type="dcterms:W3CDTF">2017-03-17T02:28:00Z</dcterms:created>
  <dcterms:modified xsi:type="dcterms:W3CDTF">2022-11-27T17:04:44Z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F5F860B7194E48248B9DD77DC465063E</vt:lpwstr>
  </property>
</Properties>
</file>